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4068" r:id="rId1"/>
  </p:sldMasterIdLst>
  <p:notesMasterIdLst>
    <p:notesMasterId r:id="rId34"/>
  </p:notesMasterIdLst>
  <p:sldIdLst>
    <p:sldId id="289" r:id="rId2"/>
    <p:sldId id="613" r:id="rId3"/>
    <p:sldId id="461" r:id="rId4"/>
    <p:sldId id="259" r:id="rId5"/>
    <p:sldId id="605" r:id="rId6"/>
    <p:sldId id="261" r:id="rId7"/>
    <p:sldId id="260" r:id="rId8"/>
    <p:sldId id="263" r:id="rId9"/>
    <p:sldId id="606" r:id="rId10"/>
    <p:sldId id="265" r:id="rId11"/>
    <p:sldId id="268" r:id="rId12"/>
    <p:sldId id="548" r:id="rId13"/>
    <p:sldId id="441" r:id="rId14"/>
    <p:sldId id="465" r:id="rId15"/>
    <p:sldId id="466" r:id="rId16"/>
    <p:sldId id="470" r:id="rId17"/>
    <p:sldId id="612" r:id="rId18"/>
    <p:sldId id="603" r:id="rId19"/>
    <p:sldId id="604" r:id="rId20"/>
    <p:sldId id="516" r:id="rId21"/>
    <p:sldId id="520" r:id="rId22"/>
    <p:sldId id="592" r:id="rId23"/>
    <p:sldId id="607" r:id="rId24"/>
    <p:sldId id="565" r:id="rId25"/>
    <p:sldId id="567" r:id="rId26"/>
    <p:sldId id="602" r:id="rId27"/>
    <p:sldId id="610" r:id="rId28"/>
    <p:sldId id="485" r:id="rId29"/>
    <p:sldId id="490" r:id="rId30"/>
    <p:sldId id="611" r:id="rId31"/>
    <p:sldId id="614" r:id="rId32"/>
    <p:sldId id="483" r:id="rId33"/>
  </p:sldIdLst>
  <p:sldSz cx="9144000" cy="6858000" type="screen4x3"/>
  <p:notesSz cx="6797675" cy="992505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26BE"/>
    <a:srgbClr val="1B7AA5"/>
    <a:srgbClr val="FF6600"/>
    <a:srgbClr val="ECA820"/>
    <a:srgbClr val="CC6600"/>
    <a:srgbClr val="0E04D2"/>
    <a:srgbClr val="00CC66"/>
    <a:srgbClr val="B41E00"/>
    <a:srgbClr val="9999FF"/>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نمط متوسط 2 - تميي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نمط متوسط 2 - تميي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E25E649-3F16-4E02-A733-19D2CDBF48F0}" styleName="نمط متوسط 3 - تمييز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110" d="100"/>
          <a:sy n="110" d="100"/>
        </p:scale>
        <p:origin x="164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52689" y="1"/>
            <a:ext cx="2944986" cy="495914"/>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52" y="1"/>
            <a:ext cx="2944986" cy="495914"/>
          </a:xfrm>
          <a:prstGeom prst="rect">
            <a:avLst/>
          </a:prstGeom>
        </p:spPr>
        <p:txBody>
          <a:bodyPr vert="horz" lIns="91440" tIns="45720" rIns="91440" bIns="45720" rtlCol="1"/>
          <a:lstStyle>
            <a:lvl1pPr algn="l">
              <a:defRPr sz="1200"/>
            </a:lvl1pPr>
          </a:lstStyle>
          <a:p>
            <a:fld id="{ECDB2853-A560-4B27-B283-C92C0820CFB2}" type="datetimeFigureOut">
              <a:rPr lang="ar-SA" smtClean="0"/>
              <a:t>04/11/47</a:t>
            </a:fld>
            <a:endParaRPr lang="ar-SA"/>
          </a:p>
        </p:txBody>
      </p:sp>
      <p:sp>
        <p:nvSpPr>
          <p:cNvPr id="4" name="عنصر نائب لصورة الشريحة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79613" y="4713723"/>
            <a:ext cx="5438450" cy="446661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52689" y="9427444"/>
            <a:ext cx="2944986" cy="495914"/>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52" y="9427444"/>
            <a:ext cx="2944986" cy="495914"/>
          </a:xfrm>
          <a:prstGeom prst="rect">
            <a:avLst/>
          </a:prstGeom>
        </p:spPr>
        <p:txBody>
          <a:bodyPr vert="horz" lIns="91440" tIns="45720" rIns="91440" bIns="45720" rtlCol="1" anchor="b"/>
          <a:lstStyle>
            <a:lvl1pPr algn="l">
              <a:defRPr sz="1200"/>
            </a:lvl1pPr>
          </a:lstStyle>
          <a:p>
            <a:fld id="{16E9A4FE-0013-407C-A347-458FDE411F5A}" type="slidenum">
              <a:rPr lang="ar-SA" smtClean="0"/>
              <a:t>‹#›</a:t>
            </a:fld>
            <a:endParaRPr lang="ar-SA"/>
          </a:p>
        </p:txBody>
      </p:sp>
    </p:spTree>
    <p:extLst>
      <p:ext uri="{BB962C8B-B14F-4D97-AF65-F5344CB8AC3E}">
        <p14:creationId xmlns:p14="http://schemas.microsoft.com/office/powerpoint/2010/main" val="2384646048"/>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عنصر نائب لصورة الشريحة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عنصر نائب للملاحظات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r-SA"/>
          </a:p>
        </p:txBody>
      </p:sp>
      <p:sp>
        <p:nvSpPr>
          <p:cNvPr id="29700" name="عنصر نائب لرقم الشريحة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r" rtl="1"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r" rtl="1"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r" rtl="1"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r" rtl="1"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005521A5-0C92-4E9C-8B76-45E991B5BD9F}" type="slidenum">
              <a:rPr lang="ar-SA" smtClean="0"/>
              <a:pPr eaLnBrk="1" hangingPunct="1"/>
              <a:t>12</a:t>
            </a:fld>
            <a:endParaRPr lang="ar-SA"/>
          </a:p>
        </p:txBody>
      </p:sp>
    </p:spTree>
    <p:extLst>
      <p:ext uri="{BB962C8B-B14F-4D97-AF65-F5344CB8AC3E}">
        <p14:creationId xmlns:p14="http://schemas.microsoft.com/office/powerpoint/2010/main" val="1905009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16E9A4FE-0013-407C-A347-458FDE411F5A}" type="slidenum">
              <a:rPr lang="ar-SA" smtClean="0"/>
              <a:t>13</a:t>
            </a:fld>
            <a:endParaRPr lang="ar-SA"/>
          </a:p>
        </p:txBody>
      </p:sp>
    </p:spTree>
    <p:extLst>
      <p:ext uri="{BB962C8B-B14F-4D97-AF65-F5344CB8AC3E}">
        <p14:creationId xmlns:p14="http://schemas.microsoft.com/office/powerpoint/2010/main" val="785521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16E9A4FE-0013-407C-A347-458FDE411F5A}" type="slidenum">
              <a:rPr lang="ar-SA" smtClean="0"/>
              <a:t>14</a:t>
            </a:fld>
            <a:endParaRPr lang="ar-SA"/>
          </a:p>
        </p:txBody>
      </p:sp>
    </p:spTree>
    <p:extLst>
      <p:ext uri="{BB962C8B-B14F-4D97-AF65-F5344CB8AC3E}">
        <p14:creationId xmlns:p14="http://schemas.microsoft.com/office/powerpoint/2010/main" val="785521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16E9A4FE-0013-407C-A347-458FDE411F5A}" type="slidenum">
              <a:rPr lang="ar-SA" smtClean="0"/>
              <a:t>15</a:t>
            </a:fld>
            <a:endParaRPr lang="ar-SA"/>
          </a:p>
        </p:txBody>
      </p:sp>
    </p:spTree>
    <p:extLst>
      <p:ext uri="{BB962C8B-B14F-4D97-AF65-F5344CB8AC3E}">
        <p14:creationId xmlns:p14="http://schemas.microsoft.com/office/powerpoint/2010/main" val="7855219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عنصر نائب لصورة الشريحة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عنصر نائب للملاحظات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r-SA"/>
          </a:p>
        </p:txBody>
      </p:sp>
      <p:sp>
        <p:nvSpPr>
          <p:cNvPr id="29700" name="عنصر نائب لرقم الشريحة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r" rtl="1"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r" rtl="1"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r" rtl="1"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r" rtl="1"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005521A5-0C92-4E9C-8B76-45E991B5BD9F}" type="slidenum">
              <a:rPr lang="ar-SA" smtClean="0"/>
              <a:pPr eaLnBrk="1" hangingPunct="1"/>
              <a:t>23</a:t>
            </a:fld>
            <a:endParaRPr lang="ar-SA"/>
          </a:p>
        </p:txBody>
      </p:sp>
    </p:spTree>
    <p:extLst>
      <p:ext uri="{BB962C8B-B14F-4D97-AF65-F5344CB8AC3E}">
        <p14:creationId xmlns:p14="http://schemas.microsoft.com/office/powerpoint/2010/main" val="1100602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16E9A4FE-0013-407C-A347-458FDE411F5A}" type="slidenum">
              <a:rPr lang="ar-SA" smtClean="0"/>
              <a:t>24</a:t>
            </a:fld>
            <a:endParaRPr lang="ar-SA"/>
          </a:p>
        </p:txBody>
      </p:sp>
    </p:spTree>
    <p:extLst>
      <p:ext uri="{BB962C8B-B14F-4D97-AF65-F5344CB8AC3E}">
        <p14:creationId xmlns:p14="http://schemas.microsoft.com/office/powerpoint/2010/main" val="4240522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t>04/11/47</a:t>
            </a:fld>
            <a:endParaRPr lang="ar-SA"/>
          </a:p>
        </p:txBody>
      </p:sp>
      <p:sp>
        <p:nvSpPr>
          <p:cNvPr id="5" name="Footer Placeholder 4"/>
          <p:cNvSpPr>
            <a:spLocks noGrp="1"/>
          </p:cNvSpPr>
          <p:nvPr>
            <p:ph type="ftr" sz="quarter" idx="11"/>
          </p:nvPr>
        </p:nvSpPr>
        <p:spPr/>
        <p:txBody>
          <a:bodyPr/>
          <a:lstStyle/>
          <a:p>
            <a:endParaRPr lang="ar-SA"/>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26843327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t>04/11/47</a:t>
            </a:fld>
            <a:endParaRPr lang="ar-SA"/>
          </a:p>
        </p:txBody>
      </p:sp>
      <p:sp>
        <p:nvSpPr>
          <p:cNvPr id="5" name="Footer Placeholder 4"/>
          <p:cNvSpPr>
            <a:spLocks noGrp="1"/>
          </p:cNvSpPr>
          <p:nvPr>
            <p:ph type="ftr" sz="quarter" idx="11"/>
          </p:nvPr>
        </p:nvSpPr>
        <p:spPr/>
        <p:txBody>
          <a:bodyPr/>
          <a:lstStyle/>
          <a:p>
            <a:endParaRPr lang="ar-SA"/>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2263017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ar-SA" smtClean="0"/>
              <a:t>انقر لتحرير نمط العنوان الرئيسي</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smtClean="0"/>
              <a:t>انقر لتحرير أنماط النص الرئيسي</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t>04/11/47</a:t>
            </a:fld>
            <a:endParaRPr lang="ar-SA"/>
          </a:p>
        </p:txBody>
      </p:sp>
      <p:sp>
        <p:nvSpPr>
          <p:cNvPr id="5" name="Footer Placeholder 4"/>
          <p:cNvSpPr>
            <a:spLocks noGrp="1"/>
          </p:cNvSpPr>
          <p:nvPr>
            <p:ph type="ftr" sz="quarter" idx="11"/>
          </p:nvPr>
        </p:nvSpPr>
        <p:spPr/>
        <p:txBody>
          <a:bodyPr/>
          <a:lstStyle/>
          <a:p>
            <a:endParaRPr lang="ar-SA"/>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0B34F065-1154-456A-91E3-76DE8E75E17B}" type="slidenum">
              <a:rPr lang="ar-SA" smtClean="0"/>
              <a:t>‹#›</a:t>
            </a:fld>
            <a:endParaRPr lang="ar-SA"/>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409343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t>04/11/47</a:t>
            </a:fld>
            <a:endParaRPr lang="ar-SA"/>
          </a:p>
        </p:txBody>
      </p:sp>
      <p:sp>
        <p:nvSpPr>
          <p:cNvPr id="6" name="Footer Placeholder 5"/>
          <p:cNvSpPr>
            <a:spLocks noGrp="1"/>
          </p:cNvSpPr>
          <p:nvPr>
            <p:ph type="ftr" sz="quarter" idx="11"/>
          </p:nvPr>
        </p:nvSpPr>
        <p:spPr/>
        <p:txBody>
          <a:bodyPr/>
          <a:lstStyle/>
          <a:p>
            <a:endParaRPr lang="ar-SA"/>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144323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ar-SA" smtClean="0"/>
              <a:t>انقر لتحرير نمط العنوان الرئيسي</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smtClean="0"/>
              <a:t>انقر لتحرير أنماط النص الرئيسي</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t>04/11/47</a:t>
            </a:fld>
            <a:endParaRPr lang="ar-SA"/>
          </a:p>
        </p:txBody>
      </p:sp>
      <p:sp>
        <p:nvSpPr>
          <p:cNvPr id="6" name="Footer Placeholder 5"/>
          <p:cNvSpPr>
            <a:spLocks noGrp="1"/>
          </p:cNvSpPr>
          <p:nvPr>
            <p:ph type="ftr" sz="quarter" idx="11"/>
          </p:nvPr>
        </p:nvSpPr>
        <p:spPr/>
        <p:txBody>
          <a:bodyPr/>
          <a:lstStyle/>
          <a:p>
            <a:endParaRPr lang="ar-SA"/>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B34F065-1154-456A-91E3-76DE8E75E17B}" type="slidenum">
              <a:rPr lang="ar-SA" smtClean="0"/>
              <a:t>‹#›</a:t>
            </a:fld>
            <a:endParaRPr lang="ar-SA"/>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547003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ar-SA" smtClean="0"/>
              <a:t>انقر لتحرير نمط العنوان الرئيسي</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smtClean="0"/>
              <a:t>انقر لتحرير أنماط النص الرئيسي</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t>04/11/47</a:t>
            </a:fld>
            <a:endParaRPr lang="ar-SA"/>
          </a:p>
        </p:txBody>
      </p:sp>
      <p:sp>
        <p:nvSpPr>
          <p:cNvPr id="6" name="Footer Placeholder 5"/>
          <p:cNvSpPr>
            <a:spLocks noGrp="1"/>
          </p:cNvSpPr>
          <p:nvPr>
            <p:ph type="ftr" sz="quarter" idx="11"/>
          </p:nvPr>
        </p:nvSpPr>
        <p:spPr/>
        <p:txBody>
          <a:bodyPr/>
          <a:lstStyle/>
          <a:p>
            <a:endParaRPr lang="ar-SA"/>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21783428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t>04/11/47</a:t>
            </a:fld>
            <a:endParaRPr lang="ar-SA"/>
          </a:p>
        </p:txBody>
      </p:sp>
      <p:sp>
        <p:nvSpPr>
          <p:cNvPr id="5" name="Footer Placeholder 4"/>
          <p:cNvSpPr>
            <a:spLocks noGrp="1"/>
          </p:cNvSpPr>
          <p:nvPr>
            <p:ph type="ftr" sz="quarter" idx="11"/>
          </p:nvPr>
        </p:nvSpPr>
        <p:spPr/>
        <p:txBody>
          <a:bodyPr/>
          <a:lstStyle/>
          <a:p>
            <a:endParaRPr lang="ar-SA"/>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7758044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t>04/11/47</a:t>
            </a:fld>
            <a:endParaRPr lang="ar-SA"/>
          </a:p>
        </p:txBody>
      </p:sp>
      <p:sp>
        <p:nvSpPr>
          <p:cNvPr id="5" name="Footer Placeholder 4"/>
          <p:cNvSpPr>
            <a:spLocks noGrp="1"/>
          </p:cNvSpPr>
          <p:nvPr>
            <p:ph type="ftr" sz="quarter" idx="11"/>
          </p:nvPr>
        </p:nvSpPr>
        <p:spPr/>
        <p:txBody>
          <a:bodyPr/>
          <a:lstStyle/>
          <a:p>
            <a:endParaRPr lang="ar-SA"/>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790665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t>04/11/47</a:t>
            </a:fld>
            <a:endParaRPr lang="ar-SA"/>
          </a:p>
        </p:txBody>
      </p:sp>
      <p:sp>
        <p:nvSpPr>
          <p:cNvPr id="5" name="Footer Placeholder 4"/>
          <p:cNvSpPr>
            <a:spLocks noGrp="1"/>
          </p:cNvSpPr>
          <p:nvPr>
            <p:ph type="ftr" sz="quarter" idx="11"/>
          </p:nvPr>
        </p:nvSpPr>
        <p:spPr/>
        <p:txBody>
          <a:bodyPr/>
          <a:lstStyle/>
          <a:p>
            <a:endParaRPr lang="ar-SA"/>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236386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t>04/11/47</a:t>
            </a:fld>
            <a:endParaRPr lang="ar-SA"/>
          </a:p>
        </p:txBody>
      </p:sp>
      <p:sp>
        <p:nvSpPr>
          <p:cNvPr id="5" name="Footer Placeholder 4"/>
          <p:cNvSpPr>
            <a:spLocks noGrp="1"/>
          </p:cNvSpPr>
          <p:nvPr>
            <p:ph type="ftr" sz="quarter" idx="11"/>
          </p:nvPr>
        </p:nvSpPr>
        <p:spPr/>
        <p:txBody>
          <a:bodyPr/>
          <a:lstStyle/>
          <a:p>
            <a:endParaRPr lang="ar-SA"/>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764163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smtClean="0"/>
              <a:t>انقر لتحرير نمط العنوان الرئيسي</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1B8ABB09-4A1D-463E-8065-109CC2B7EFAA}" type="datetimeFigureOut">
              <a:rPr lang="ar-SA" smtClean="0"/>
              <a:t>04/11/47</a:t>
            </a:fld>
            <a:endParaRPr lang="ar-SA"/>
          </a:p>
        </p:txBody>
      </p:sp>
      <p:sp>
        <p:nvSpPr>
          <p:cNvPr id="6" name="Footer Placeholder 5"/>
          <p:cNvSpPr>
            <a:spLocks noGrp="1"/>
          </p:cNvSpPr>
          <p:nvPr>
            <p:ph type="ftr" sz="quarter" idx="11"/>
          </p:nvPr>
        </p:nvSpPr>
        <p:spPr/>
        <p:txBody>
          <a:bodyPr/>
          <a:lstStyle/>
          <a:p>
            <a:endParaRPr lang="ar-SA"/>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1755686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1B8ABB09-4A1D-463E-8065-109CC2B7EFAA}" type="datetimeFigureOut">
              <a:rPr lang="ar-SA" smtClean="0"/>
              <a:t>04/11/47</a:t>
            </a:fld>
            <a:endParaRPr lang="ar-SA"/>
          </a:p>
        </p:txBody>
      </p:sp>
      <p:sp>
        <p:nvSpPr>
          <p:cNvPr id="8" name="Footer Placeholder 7"/>
          <p:cNvSpPr>
            <a:spLocks noGrp="1"/>
          </p:cNvSpPr>
          <p:nvPr>
            <p:ph type="ftr" sz="quarter" idx="11"/>
          </p:nvPr>
        </p:nvSpPr>
        <p:spPr/>
        <p:txBody>
          <a:bodyPr/>
          <a:lstStyle/>
          <a:p>
            <a:endParaRPr lang="ar-SA"/>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4283232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1B8ABB09-4A1D-463E-8065-109CC2B7EFAA}" type="datetimeFigureOut">
              <a:rPr lang="ar-SA" smtClean="0"/>
              <a:t>04/11/47</a:t>
            </a:fld>
            <a:endParaRPr lang="ar-SA"/>
          </a:p>
        </p:txBody>
      </p:sp>
      <p:sp>
        <p:nvSpPr>
          <p:cNvPr id="4" name="Footer Placeholder 3"/>
          <p:cNvSpPr>
            <a:spLocks noGrp="1"/>
          </p:cNvSpPr>
          <p:nvPr>
            <p:ph type="ftr" sz="quarter" idx="11"/>
          </p:nvPr>
        </p:nvSpPr>
        <p:spPr/>
        <p:txBody>
          <a:bodyPr/>
          <a:lstStyle/>
          <a:p>
            <a:endParaRPr lang="ar-SA"/>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1162356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04/11/47</a:t>
            </a:fld>
            <a:endParaRPr lang="ar-SA"/>
          </a:p>
        </p:txBody>
      </p:sp>
      <p:sp>
        <p:nvSpPr>
          <p:cNvPr id="3" name="Footer Placeholder 2"/>
          <p:cNvSpPr>
            <a:spLocks noGrp="1"/>
          </p:cNvSpPr>
          <p:nvPr>
            <p:ph type="ftr" sz="quarter" idx="11"/>
          </p:nvPr>
        </p:nvSpPr>
        <p:spPr/>
        <p:txBody>
          <a:bodyPr/>
          <a:lstStyle/>
          <a:p>
            <a:endParaRPr lang="ar-SA"/>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430782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t>04/11/47</a:t>
            </a:fld>
            <a:endParaRPr lang="ar-SA"/>
          </a:p>
        </p:txBody>
      </p:sp>
      <p:sp>
        <p:nvSpPr>
          <p:cNvPr id="6" name="Footer Placeholder 5"/>
          <p:cNvSpPr>
            <a:spLocks noGrp="1"/>
          </p:cNvSpPr>
          <p:nvPr>
            <p:ph type="ftr" sz="quarter" idx="11"/>
          </p:nvPr>
        </p:nvSpPr>
        <p:spPr/>
        <p:txBody>
          <a:bodyPr/>
          <a:lstStyle/>
          <a:p>
            <a:endParaRPr lang="ar-SA"/>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1347926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ar-SA" smtClean="0"/>
              <a:t>انقر لتحرير نمط العنوان الرئيسي</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t>04/11/47</a:t>
            </a:fld>
            <a:endParaRPr lang="ar-SA"/>
          </a:p>
        </p:txBody>
      </p:sp>
      <p:sp>
        <p:nvSpPr>
          <p:cNvPr id="6" name="Footer Placeholder 5"/>
          <p:cNvSpPr>
            <a:spLocks noGrp="1"/>
          </p:cNvSpPr>
          <p:nvPr>
            <p:ph type="ftr" sz="quarter" idx="11"/>
          </p:nvPr>
        </p:nvSpPr>
        <p:spPr/>
        <p:txBody>
          <a:bodyPr/>
          <a:lstStyle/>
          <a:p>
            <a:endParaRPr lang="ar-SA"/>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2996146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1B8ABB09-4A1D-463E-8065-109CC2B7EFAA}" type="datetimeFigureOut">
              <a:rPr lang="ar-SA" smtClean="0"/>
              <a:t>04/11/47</a:t>
            </a:fld>
            <a:endParaRPr lang="ar-SA"/>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SA"/>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0B34F065-1154-456A-91E3-76DE8E75E17B}" type="slidenum">
              <a:rPr lang="ar-SA" smtClean="0"/>
              <a:t>‹#›</a:t>
            </a:fld>
            <a:endParaRPr lang="ar-SA"/>
          </a:p>
        </p:txBody>
      </p:sp>
    </p:spTree>
    <p:extLst>
      <p:ext uri="{BB962C8B-B14F-4D97-AF65-F5344CB8AC3E}">
        <p14:creationId xmlns:p14="http://schemas.microsoft.com/office/powerpoint/2010/main" val="503331901"/>
      </p:ext>
    </p:extLst>
  </p:cSld>
  <p:clrMap bg1="lt1" tx1="dk1" bg2="lt2" tx2="dk2" accent1="accent1" accent2="accent2" accent3="accent3" accent4="accent4" accent5="accent5" accent6="accent6" hlink="hlink" folHlink="folHlink"/>
  <p:sldLayoutIdLst>
    <p:sldLayoutId id="2147484069" r:id="rId1"/>
    <p:sldLayoutId id="2147484070" r:id="rId2"/>
    <p:sldLayoutId id="2147484071" r:id="rId3"/>
    <p:sldLayoutId id="2147484072" r:id="rId4"/>
    <p:sldLayoutId id="2147484073" r:id="rId5"/>
    <p:sldLayoutId id="2147484074" r:id="rId6"/>
    <p:sldLayoutId id="2147484075" r:id="rId7"/>
    <p:sldLayoutId id="2147484076" r:id="rId8"/>
    <p:sldLayoutId id="2147484077" r:id="rId9"/>
    <p:sldLayoutId id="2147484078" r:id="rId10"/>
    <p:sldLayoutId id="2147484079" r:id="rId11"/>
    <p:sldLayoutId id="2147484080" r:id="rId12"/>
    <p:sldLayoutId id="2147484081" r:id="rId13"/>
    <p:sldLayoutId id="2147484082" r:id="rId14"/>
    <p:sldLayoutId id="2147484083" r:id="rId15"/>
    <p:sldLayoutId id="2147484084" r:id="rId16"/>
  </p:sldLayoutIdLst>
  <p:txStyles>
    <p:title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 Id="rId9" Type="http://schemas.microsoft.com/office/2007/relationships/hdphoto" Target="../media/hdphoto1.wdp"/></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 Id="rId9"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 Id="rId9"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 Id="rId9"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 Id="rId9" Type="http://schemas.microsoft.com/office/2007/relationships/hdphoto" Target="../media/hdphoto1.wdp"/></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image" Target="../media/image42.jpeg"/><Relationship Id="rId1" Type="http://schemas.openxmlformats.org/officeDocument/2006/relationships/slideLayout" Target="../slideLayouts/slideLayout7.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 Id="rId9" Type="http://schemas.microsoft.com/office/2007/relationships/hdphoto" Target="../media/hdphoto1.wdp"/></Relationships>
</file>

<file path=ppt/slides/_rels/slide2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49.jpeg"/><Relationship Id="rId7" Type="http://schemas.openxmlformats.org/officeDocument/2006/relationships/image" Target="../media/image53.jpeg"/><Relationship Id="rId2" Type="http://schemas.openxmlformats.org/officeDocument/2006/relationships/image" Target="../media/image48.jpeg"/><Relationship Id="rId1" Type="http://schemas.openxmlformats.org/officeDocument/2006/relationships/slideLayout" Target="../slideLayouts/slideLayout7.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 Id="rId9"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13.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image" Target="../media/image55.jpe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6.png"/><Relationship Id="rId1" Type="http://schemas.openxmlformats.org/officeDocument/2006/relationships/slideLayout" Target="../slideLayouts/slideLayout7.xml"/><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58.jpeg"/><Relationship Id="rId7" Type="http://schemas.openxmlformats.org/officeDocument/2006/relationships/image" Target="../media/image62.jpeg"/><Relationship Id="rId2" Type="http://schemas.openxmlformats.org/officeDocument/2006/relationships/image" Target="../media/image57.jpeg"/><Relationship Id="rId1" Type="http://schemas.openxmlformats.org/officeDocument/2006/relationships/slideLayout" Target="../slideLayouts/slideLayout7.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 Id="rId9"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jpe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image" Target="../media/image65.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microsoft.com/office/2007/relationships/hdphoto" Target="../media/hdphoto1.wdp"/><Relationship Id="rId2" Type="http://schemas.openxmlformats.org/officeDocument/2006/relationships/hyperlink" Target="http://www.google.com.sa/url?sa=i&amp;rct=j&amp;q=&amp;esrc=s&amp;source=images&amp;cd=&amp;cad=rja&amp;uact=8&amp;ved=0CAcQjRxqFQoTCPGU_qClpcgCFcjXGgodQHoJkw&amp;url=http://aab.kku.edu.sa/ar/content/190/&amp;psig=AFQjCNE7CaLquerCp1MKnXEMWWPX-SGiEQ&amp;ust=1443926820839423" TargetMode="Externa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hyperlink" Target="http://www.google.com.sa/url?sa=i&amp;rct=j&amp;q=&amp;esrc=s&amp;source=images&amp;cd=&amp;cad=rja&amp;uact=8&amp;ved=0CAcQjRxqFQoTCKqtk-2npcgCFcpsGgodCSkFqQ&amp;url=http://aab.kku.edu.sa/ar/content/190/&amp;psig=AFQjCNE7CaLquerCp1MKnXEMWWPX-SGiEQ&amp;ust=1443926820839423"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 Id="rId9"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50">
          <a:fgClr>
            <a:schemeClr val="accent6">
              <a:lumMod val="75000"/>
            </a:schemeClr>
          </a:fgClr>
          <a:bgClr>
            <a:schemeClr val="bg1"/>
          </a:bgClr>
        </a:pattFill>
        <a:effectLst/>
      </p:bgPr>
    </p:bg>
    <p:spTree>
      <p:nvGrpSpPr>
        <p:cNvPr id="1" name=""/>
        <p:cNvGrpSpPr/>
        <p:nvPr/>
      </p:nvGrpSpPr>
      <p:grpSpPr>
        <a:xfrm>
          <a:off x="0" y="0"/>
          <a:ext cx="0" cy="0"/>
          <a:chOff x="0" y="0"/>
          <a:chExt cx="0" cy="0"/>
        </a:xfrm>
      </p:grpSpPr>
      <p:sp>
        <p:nvSpPr>
          <p:cNvPr id="5" name="Rectangle 4"/>
          <p:cNvSpPr>
            <a:spLocks noChangeArrowheads="1"/>
          </p:cNvSpPr>
          <p:nvPr/>
        </p:nvSpPr>
        <p:spPr bwMode="auto">
          <a:xfrm>
            <a:off x="10888082" y="378408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solidFill>
                <a:srgbClr val="FF0000"/>
              </a:solidFill>
            </a:endParaRPr>
          </a:p>
        </p:txBody>
      </p:sp>
      <p:sp>
        <p:nvSpPr>
          <p:cNvPr id="12" name="Rectangle 13"/>
          <p:cNvSpPr>
            <a:spLocks noChangeArrowheads="1"/>
          </p:cNvSpPr>
          <p:nvPr/>
        </p:nvSpPr>
        <p:spPr bwMode="auto">
          <a:xfrm>
            <a:off x="2195736" y="797223"/>
            <a:ext cx="511256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ar-SA" sz="3600" b="1" dirty="0">
                <a:solidFill>
                  <a:srgbClr val="002060"/>
                </a:solidFill>
                <a:effectLst>
                  <a:outerShdw blurRad="38100" dist="38100" dir="2700000" algn="tl">
                    <a:srgbClr val="000000">
                      <a:alpha val="43137"/>
                    </a:srgbClr>
                  </a:outerShdw>
                </a:effectLst>
                <a:latin typeface="Andalus" pitchFamily="18" charset="-78"/>
                <a:ea typeface="Times New Roman" pitchFamily="18" charset="0"/>
                <a:cs typeface="Andalus" pitchFamily="18" charset="-78"/>
              </a:rPr>
              <a:t>جمعية العناية بالمسلم الجديد </a:t>
            </a:r>
            <a:r>
              <a:rPr lang="ar-SA" sz="3600" b="1" dirty="0">
                <a:solidFill>
                  <a:srgbClr val="002060"/>
                </a:solidFill>
                <a:effectLst>
                  <a:outerShdw blurRad="38100" dist="38100" dir="2700000" algn="tl">
                    <a:srgbClr val="000000">
                      <a:alpha val="43137"/>
                    </a:srgbClr>
                  </a:outerShdw>
                </a:effectLst>
                <a:latin typeface="Andalus" pitchFamily="18" charset="-78"/>
                <a:cs typeface="Andalus" pitchFamily="18" charset="-78"/>
              </a:rPr>
              <a:t>بالدمام</a:t>
            </a:r>
            <a:endParaRPr lang="ar-SA" sz="3600" b="1" dirty="0">
              <a:solidFill>
                <a:srgbClr val="002060"/>
              </a:solidFill>
              <a:effectLst>
                <a:outerShdw blurRad="38100" dist="38100" dir="2700000" algn="tl">
                  <a:srgbClr val="000000">
                    <a:alpha val="43137"/>
                  </a:srgbClr>
                </a:outerShdw>
              </a:effectLst>
              <a:latin typeface="Arial" pitchFamily="34" charset="0"/>
              <a:cs typeface="Arial" pitchFamily="34" charset="0"/>
            </a:endParaRPr>
          </a:p>
        </p:txBody>
      </p:sp>
      <p:pic>
        <p:nvPicPr>
          <p:cNvPr id="4" name="Picture 2" descr="C:\Users\User\Desktop\الشعار مفرغ  copy.png">
            <a:extLst>
              <a:ext uri="{FF2B5EF4-FFF2-40B4-BE49-F238E27FC236}">
                <a16:creationId xmlns="" xmlns:a16="http://schemas.microsoft.com/office/drawing/2014/main" id="{873DA05B-4F51-AC24-54A8-A5C9B5544FCF}"/>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7437344" y="-22447"/>
            <a:ext cx="1706656" cy="1795264"/>
          </a:xfrm>
          <a:prstGeom prst="rect">
            <a:avLst/>
          </a:prstGeom>
          <a:noFill/>
          <a:extLst>
            <a:ext uri="{909E8E84-426E-40DD-AFC4-6F175D3DCCD1}">
              <a14:hiddenFill xmlns:a14="http://schemas.microsoft.com/office/drawing/2010/main">
                <a:solidFill>
                  <a:srgbClr val="FFFFFF"/>
                </a:solidFill>
              </a14:hiddenFill>
            </a:ext>
          </a:extLst>
        </p:spPr>
      </p:pic>
      <p:sp>
        <p:nvSpPr>
          <p:cNvPr id="9" name="مستطيل مستدير الزوايا 8"/>
          <p:cNvSpPr/>
          <p:nvPr/>
        </p:nvSpPr>
        <p:spPr>
          <a:xfrm>
            <a:off x="1619672" y="5141512"/>
            <a:ext cx="6528154" cy="591744"/>
          </a:xfrm>
          <a:prstGeom prst="roundRect">
            <a:avLst/>
          </a:prstGeom>
          <a:solidFill>
            <a:schemeClr val="accent6">
              <a:lumMod val="60000"/>
              <a:lumOff val="40000"/>
            </a:schemeClr>
          </a:soli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SA" sz="2800" b="1" i="0" u="none" strike="noStrike" kern="0" cap="none" spc="50" normalizeH="0" baseline="0" noProof="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Times New Roman"/>
              <a:ea typeface="Times New Roman"/>
              <a:cs typeface="Simplified Arabic"/>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2800" b="1" i="0" u="none" strike="noStrike" kern="0" cap="none" spc="50" normalizeH="0" baseline="0" noProof="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Times New Roman"/>
                <a:ea typeface="Times New Roman"/>
                <a:cs typeface="Simplified Arabic"/>
              </a:rPr>
              <a:t>التقـــرير السـنوي للأنشـطة والبرامـج للعـــام 2025م</a:t>
            </a:r>
            <a:endParaRPr kumimoji="0" lang="ar-SA" sz="2800" b="1" i="0" u="none" strike="noStrike" kern="0" cap="none" spc="50" normalizeH="0" baseline="0" noProof="0" dirty="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Times New Roman"/>
              <a:ea typeface="Times New Roman"/>
              <a:cs typeface="Simplified Arabic"/>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ar-SA" sz="2800" b="1" i="0" u="none" strike="noStrike" kern="0" cap="none" spc="50" normalizeH="0" baseline="0" noProof="0" dirty="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Verdana"/>
              <a:ea typeface="+mn-ea"/>
              <a:cs typeface="Tahoma"/>
            </a:endParaRPr>
          </a:p>
        </p:txBody>
      </p:sp>
      <p:sp>
        <p:nvSpPr>
          <p:cNvPr id="2" name="شكل بيضاوي 1"/>
          <p:cNvSpPr/>
          <p:nvPr/>
        </p:nvSpPr>
        <p:spPr>
          <a:xfrm>
            <a:off x="3419872" y="1916832"/>
            <a:ext cx="3096344" cy="2880320"/>
          </a:xfrm>
          <a:prstGeom prst="ellipse">
            <a:avLst/>
          </a:prstGeom>
          <a:gradFill flip="none" rotWithShape="1">
            <a:gsLst>
              <a:gs pos="0">
                <a:schemeClr val="accent5">
                  <a:lumMod val="5000"/>
                  <a:lumOff val="95000"/>
                </a:schemeClr>
              </a:gs>
              <a:gs pos="29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w="139700" cap="flat" cmpd="tri">
            <a:solidFill>
              <a:srgbClr val="1B7AA5">
                <a:alpha val="86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400" b="1" dirty="0" smtClean="0">
                <a:solidFill>
                  <a:srgbClr val="002060"/>
                </a:solidFill>
                <a:latin typeface="Simplified Arabic" panose="02020603050405020304" pitchFamily="18" charset="-78"/>
                <a:cs typeface="Simplified Arabic" panose="02020603050405020304" pitchFamily="18" charset="-78"/>
              </a:rPr>
              <a:t>97.94%</a:t>
            </a:r>
            <a:endParaRPr lang="ar-SA" sz="4400" b="1" dirty="0">
              <a:solidFill>
                <a:srgbClr val="002060"/>
              </a:solidFill>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2869408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2E6A6817-320D-0550-B5B9-AC752131D385}"/>
            </a:ext>
          </a:extLst>
        </p:cNvPr>
        <p:cNvGrpSpPr/>
        <p:nvPr/>
      </p:nvGrpSpPr>
      <p:grpSpPr>
        <a:xfrm>
          <a:off x="0" y="0"/>
          <a:ext cx="0" cy="0"/>
          <a:chOff x="0" y="0"/>
          <a:chExt cx="0" cy="0"/>
        </a:xfrm>
      </p:grpSpPr>
      <p:sp>
        <p:nvSpPr>
          <p:cNvPr id="12" name="مستطيل 11"/>
          <p:cNvSpPr/>
          <p:nvPr/>
        </p:nvSpPr>
        <p:spPr>
          <a:xfrm>
            <a:off x="1475656" y="1529497"/>
            <a:ext cx="6768752" cy="1323439"/>
          </a:xfrm>
          <a:prstGeom prst="rect">
            <a:avLst/>
          </a:prstGeom>
        </p:spPr>
        <p:txBody>
          <a:bodyPr wrap="square">
            <a:spAutoFit/>
          </a:bodyPr>
          <a:lstStyle/>
          <a:p>
            <a:pPr algn="just">
              <a:defRPr/>
            </a:pPr>
            <a:r>
              <a:rPr lang="ar-SA" sz="2000" b="1" dirty="0" smtClean="0">
                <a:solidFill>
                  <a:prstClr val="black"/>
                </a:solidFill>
                <a:latin typeface="Simplified Arabic" pitchFamily="18" charset="-78"/>
                <a:cs typeface="Simplified Arabic" pitchFamily="18" charset="-78"/>
              </a:rPr>
              <a:t>    بفـضــل </a:t>
            </a:r>
            <a:r>
              <a:rPr lang="ar-SA" sz="2000" b="1" dirty="0">
                <a:solidFill>
                  <a:prstClr val="black"/>
                </a:solidFill>
                <a:latin typeface="Simplified Arabic" pitchFamily="18" charset="-78"/>
                <a:cs typeface="Simplified Arabic" pitchFamily="18" charset="-78"/>
              </a:rPr>
              <a:t>الله ثم جـهـــود الدعـــــاة العاملين والمتعاونين ومن خلال البرامج الدعوية المتنوعة التي تم تنفيذها خلال </a:t>
            </a:r>
            <a:r>
              <a:rPr lang="ar-SA" sz="2000" b="1" dirty="0" smtClean="0">
                <a:solidFill>
                  <a:prstClr val="black"/>
                </a:solidFill>
                <a:latin typeface="Simplified Arabic" pitchFamily="18" charset="-78"/>
                <a:cs typeface="Simplified Arabic" pitchFamily="18" charset="-78"/>
              </a:rPr>
              <a:t>هذا العام </a:t>
            </a:r>
            <a:r>
              <a:rPr lang="ar-SA" sz="2000" b="1" dirty="0">
                <a:solidFill>
                  <a:prstClr val="black"/>
                </a:solidFill>
                <a:latin typeface="Simplified Arabic" pitchFamily="18" charset="-78"/>
                <a:cs typeface="Simplified Arabic" pitchFamily="18" charset="-78"/>
              </a:rPr>
              <a:t>دخل في دين الإسلام عدد من أبناء الجاليات </a:t>
            </a:r>
            <a:r>
              <a:rPr lang="ar-SA" sz="2000" b="1" dirty="0" smtClean="0">
                <a:solidFill>
                  <a:prstClr val="black"/>
                </a:solidFill>
                <a:latin typeface="Simplified Arabic" pitchFamily="18" charset="-78"/>
                <a:cs typeface="Simplified Arabic" pitchFamily="18" charset="-78"/>
              </a:rPr>
              <a:t>الوافدة عن </a:t>
            </a:r>
            <a:r>
              <a:rPr lang="ar-SA" sz="2000" b="1" dirty="0">
                <a:solidFill>
                  <a:prstClr val="black"/>
                </a:solidFill>
                <a:latin typeface="Simplified Arabic" pitchFamily="18" charset="-78"/>
                <a:cs typeface="Simplified Arabic" pitchFamily="18" charset="-78"/>
              </a:rPr>
              <a:t>رغبة ورضا واقتناع فنطقوا الشهادة ولله الحمد </a:t>
            </a:r>
            <a:r>
              <a:rPr lang="ar-SA" sz="2000" b="1" dirty="0" smtClean="0">
                <a:solidFill>
                  <a:prstClr val="black"/>
                </a:solidFill>
                <a:latin typeface="Simplified Arabic" pitchFamily="18" charset="-78"/>
                <a:cs typeface="Simplified Arabic" pitchFamily="18" charset="-78"/>
              </a:rPr>
              <a:t>والمنة.</a:t>
            </a:r>
          </a:p>
          <a:p>
            <a:pPr algn="just">
              <a:defRPr/>
            </a:pPr>
            <a:r>
              <a:rPr lang="ar-SA" sz="2000" b="1" dirty="0" smtClean="0">
                <a:solidFill>
                  <a:prstClr val="black"/>
                </a:solidFill>
                <a:latin typeface="Simplified Arabic" pitchFamily="18" charset="-78"/>
                <a:cs typeface="Simplified Arabic" pitchFamily="18" charset="-78"/>
              </a:rPr>
              <a:t>   وقد </a:t>
            </a:r>
            <a:r>
              <a:rPr lang="ar-SA" sz="2000" b="1" dirty="0">
                <a:solidFill>
                  <a:prstClr val="black"/>
                </a:solidFill>
                <a:latin typeface="Simplified Arabic" pitchFamily="18" charset="-78"/>
                <a:cs typeface="Simplified Arabic" pitchFamily="18" charset="-78"/>
              </a:rPr>
              <a:t>بلغ عدد المسلمين الجدد ( </a:t>
            </a:r>
            <a:r>
              <a:rPr lang="ar-SA" sz="2000" b="1" dirty="0" smtClean="0">
                <a:solidFill>
                  <a:srgbClr val="003300"/>
                </a:solidFill>
                <a:latin typeface="Simplified Arabic" pitchFamily="18" charset="-78"/>
                <a:cs typeface="Simplified Arabic" pitchFamily="18" charset="-78"/>
              </a:rPr>
              <a:t>45</a:t>
            </a:r>
            <a:r>
              <a:rPr lang="ar-SA" sz="2000" b="1" dirty="0" smtClean="0">
                <a:solidFill>
                  <a:prstClr val="black"/>
                </a:solidFill>
                <a:latin typeface="Simplified Arabic" pitchFamily="18" charset="-78"/>
                <a:cs typeface="Simplified Arabic" pitchFamily="18" charset="-78"/>
              </a:rPr>
              <a:t>) </a:t>
            </a:r>
            <a:r>
              <a:rPr lang="ar-SA" sz="2000" b="1" dirty="0">
                <a:solidFill>
                  <a:prstClr val="black"/>
                </a:solidFill>
                <a:latin typeface="Simplified Arabic" pitchFamily="18" charset="-78"/>
                <a:cs typeface="Simplified Arabic" pitchFamily="18" charset="-78"/>
              </a:rPr>
              <a:t>شخصاً .</a:t>
            </a:r>
          </a:p>
        </p:txBody>
      </p:sp>
      <p:sp>
        <p:nvSpPr>
          <p:cNvPr id="13" name="مستطيل مستدير الزوايا 12"/>
          <p:cNvSpPr/>
          <p:nvPr/>
        </p:nvSpPr>
        <p:spPr>
          <a:xfrm>
            <a:off x="3572627" y="802308"/>
            <a:ext cx="2736304" cy="576064"/>
          </a:xfrm>
          <a:prstGeom prst="roundRect">
            <a:avLst/>
          </a:prstGeom>
          <a:gradFill rotWithShape="1">
            <a:gsLst>
              <a:gs pos="0">
                <a:srgbClr val="C3986D">
                  <a:tint val="75000"/>
                  <a:shade val="85000"/>
                  <a:satMod val="230000"/>
                </a:srgbClr>
              </a:gs>
              <a:gs pos="25000">
                <a:srgbClr val="C3986D">
                  <a:tint val="90000"/>
                  <a:shade val="70000"/>
                  <a:satMod val="220000"/>
                </a:srgbClr>
              </a:gs>
              <a:gs pos="50000">
                <a:srgbClr val="C3986D">
                  <a:tint val="90000"/>
                  <a:shade val="58000"/>
                  <a:satMod val="225000"/>
                </a:srgbClr>
              </a:gs>
              <a:gs pos="65000">
                <a:srgbClr val="C3986D">
                  <a:tint val="90000"/>
                  <a:shade val="58000"/>
                  <a:satMod val="225000"/>
                </a:srgbClr>
              </a:gs>
              <a:gs pos="80000">
                <a:srgbClr val="C3986D">
                  <a:tint val="90000"/>
                  <a:shade val="69000"/>
                  <a:satMod val="220000"/>
                </a:srgbClr>
              </a:gs>
              <a:gs pos="100000">
                <a:srgbClr val="C3986D">
                  <a:tint val="77000"/>
                  <a:shade val="80000"/>
                  <a:satMod val="230000"/>
                </a:srgbClr>
              </a:gs>
            </a:gsLst>
            <a:lin ang="5400000" scaled="1"/>
          </a:gradFill>
          <a:ln w="10000" cap="flat" cmpd="sng" algn="ctr">
            <a:solidFill>
              <a:srgbClr val="C3986D"/>
            </a:solidFill>
            <a:prstDash val="solid"/>
          </a:ln>
          <a:effectLst>
            <a:glow rad="101600">
              <a:srgbClr val="000066">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3200" b="1" i="0" u="none" strike="noStrike" kern="0" cap="none" spc="50" normalizeH="0" baseline="0" noProof="0" dirty="0" smtClean="0">
                <a:ln w="11430">
                  <a:solidFill>
                    <a:srgbClr val="003300"/>
                  </a:solidFill>
                </a:ln>
                <a:solidFill>
                  <a:srgbClr val="000066"/>
                </a:solidFill>
                <a:effectLst>
                  <a:glow rad="63500">
                    <a:srgbClr val="000066">
                      <a:alpha val="40000"/>
                    </a:srgbClr>
                  </a:glow>
                  <a:outerShdw blurRad="76200" dist="50800" dir="5400000" algn="tl" rotWithShape="0">
                    <a:srgbClr val="000066">
                      <a:alpha val="65000"/>
                    </a:srgbClr>
                  </a:outerShdw>
                </a:effectLst>
                <a:uLnTx/>
                <a:uFillTx/>
                <a:latin typeface="Simplified Arabic" pitchFamily="18" charset="-78"/>
                <a:ea typeface="Times New Roman"/>
                <a:cs typeface="Simplified Arabic" pitchFamily="18" charset="-78"/>
              </a:rPr>
              <a:t>المسلمـون الجــدد</a:t>
            </a:r>
            <a:endParaRPr kumimoji="0" lang="ar-SA" sz="3200" b="1" i="0" u="none" strike="noStrike" kern="0" cap="none" spc="50" normalizeH="0" baseline="0" noProof="0" dirty="0">
              <a:ln w="11430">
                <a:solidFill>
                  <a:srgbClr val="003300"/>
                </a:solidFill>
              </a:ln>
              <a:solidFill>
                <a:srgbClr val="000066"/>
              </a:solidFill>
              <a:effectLst>
                <a:glow rad="63500">
                  <a:srgbClr val="000066">
                    <a:alpha val="40000"/>
                  </a:srgbClr>
                </a:glow>
                <a:outerShdw blurRad="76200" dist="50800" dir="5400000" algn="tl" rotWithShape="0">
                  <a:srgbClr val="000066">
                    <a:alpha val="65000"/>
                  </a:srgbClr>
                </a:outerShdw>
              </a:effectLst>
              <a:uLnTx/>
              <a:uFillTx/>
              <a:latin typeface="Simplified Arabic" pitchFamily="18" charset="-78"/>
              <a:cs typeface="Simplified Arabic" pitchFamily="18" charset="-78"/>
            </a:endParaRPr>
          </a:p>
        </p:txBody>
      </p:sp>
      <p:sp>
        <p:nvSpPr>
          <p:cNvPr id="14" name="مستطيل مستدير الزوايا 13"/>
          <p:cNvSpPr/>
          <p:nvPr/>
        </p:nvSpPr>
        <p:spPr>
          <a:xfrm>
            <a:off x="3419872" y="3068960"/>
            <a:ext cx="3096345" cy="432137"/>
          </a:xfrm>
          <a:prstGeom prst="roundRect">
            <a:avLst/>
          </a:prstGeom>
          <a:gradFill rotWithShape="1">
            <a:gsLst>
              <a:gs pos="0">
                <a:srgbClr val="C3986D">
                  <a:tint val="75000"/>
                  <a:shade val="85000"/>
                  <a:satMod val="230000"/>
                </a:srgbClr>
              </a:gs>
              <a:gs pos="25000">
                <a:srgbClr val="C3986D">
                  <a:tint val="90000"/>
                  <a:shade val="70000"/>
                  <a:satMod val="220000"/>
                </a:srgbClr>
              </a:gs>
              <a:gs pos="50000">
                <a:srgbClr val="C3986D">
                  <a:tint val="90000"/>
                  <a:shade val="58000"/>
                  <a:satMod val="225000"/>
                </a:srgbClr>
              </a:gs>
              <a:gs pos="65000">
                <a:srgbClr val="C3986D">
                  <a:tint val="90000"/>
                  <a:shade val="58000"/>
                  <a:satMod val="225000"/>
                </a:srgbClr>
              </a:gs>
              <a:gs pos="80000">
                <a:srgbClr val="C3986D">
                  <a:tint val="90000"/>
                  <a:shade val="69000"/>
                  <a:satMod val="220000"/>
                </a:srgbClr>
              </a:gs>
              <a:gs pos="100000">
                <a:srgbClr val="C3986D">
                  <a:tint val="77000"/>
                  <a:shade val="80000"/>
                  <a:satMod val="230000"/>
                </a:srgbClr>
              </a:gs>
            </a:gsLst>
            <a:lin ang="5400000" scaled="1"/>
          </a:gradFill>
          <a:ln w="10000" cap="flat" cmpd="sng" algn="ctr">
            <a:solidFill>
              <a:srgbClr val="C3986D"/>
            </a:solidFill>
            <a:prstDash val="solid"/>
          </a:ln>
          <a:effectLst>
            <a:glow rad="101600">
              <a:srgbClr val="000066">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2000" b="1" i="0" u="none" strike="noStrike" kern="0" cap="none" spc="50" normalizeH="0" baseline="0" noProof="0" dirty="0" smtClean="0">
                <a:ln w="11430">
                  <a:solidFill>
                    <a:srgbClr val="003300"/>
                  </a:solidFill>
                </a:ln>
                <a:solidFill>
                  <a:srgbClr val="000066"/>
                </a:solidFill>
                <a:effectLst>
                  <a:glow rad="63500">
                    <a:srgbClr val="000066">
                      <a:alpha val="40000"/>
                    </a:srgbClr>
                  </a:glow>
                  <a:outerShdw blurRad="76200" dist="50800" dir="5400000" algn="tl" rotWithShape="0">
                    <a:srgbClr val="000066">
                      <a:alpha val="65000"/>
                    </a:srgbClr>
                  </a:outerShdw>
                </a:effectLst>
                <a:uLnTx/>
                <a:uFillTx/>
                <a:latin typeface="Simplified Arabic" pitchFamily="18" charset="-78"/>
                <a:ea typeface="Times New Roman"/>
                <a:cs typeface="Simplified Arabic" pitchFamily="18" charset="-78"/>
              </a:rPr>
              <a:t>المسلمون الجدد حسب الجنسيات</a:t>
            </a:r>
            <a:endParaRPr kumimoji="0" lang="ar-SA" sz="2000" b="1" i="0" u="none" strike="noStrike" kern="0" cap="none" spc="50" normalizeH="0" baseline="0" noProof="0" dirty="0">
              <a:ln w="11430">
                <a:solidFill>
                  <a:srgbClr val="003300"/>
                </a:solidFill>
              </a:ln>
              <a:solidFill>
                <a:srgbClr val="000066"/>
              </a:solidFill>
              <a:effectLst>
                <a:glow rad="63500">
                  <a:srgbClr val="000066">
                    <a:alpha val="40000"/>
                  </a:srgbClr>
                </a:glow>
                <a:outerShdw blurRad="76200" dist="50800" dir="5400000" algn="tl" rotWithShape="0">
                  <a:srgbClr val="000066">
                    <a:alpha val="65000"/>
                  </a:srgbClr>
                </a:outerShdw>
              </a:effectLst>
              <a:uLnTx/>
              <a:uFillTx/>
              <a:latin typeface="Simplified Arabic" pitchFamily="18" charset="-78"/>
              <a:cs typeface="Simplified Arabic" pitchFamily="18" charset="-78"/>
            </a:endParaRPr>
          </a:p>
        </p:txBody>
      </p:sp>
      <p:graphicFrame>
        <p:nvGraphicFramePr>
          <p:cNvPr id="15" name="جدول 14"/>
          <p:cNvGraphicFramePr>
            <a:graphicFrameLocks noGrp="1"/>
          </p:cNvGraphicFramePr>
          <p:nvPr>
            <p:extLst>
              <p:ext uri="{D42A27DB-BD31-4B8C-83A1-F6EECF244321}">
                <p14:modId xmlns:p14="http://schemas.microsoft.com/office/powerpoint/2010/main" val="4033568223"/>
              </p:ext>
            </p:extLst>
          </p:nvPr>
        </p:nvGraphicFramePr>
        <p:xfrm>
          <a:off x="3347863" y="3573017"/>
          <a:ext cx="3240361" cy="2468880"/>
        </p:xfrm>
        <a:graphic>
          <a:graphicData uri="http://schemas.openxmlformats.org/drawingml/2006/table">
            <a:tbl>
              <a:tblPr rtl="1" firstRow="1" firstCol="1" bandRow="1">
                <a:effectLst>
                  <a:outerShdw blurRad="50800" dist="38100" dir="2700000" algn="tl" rotWithShape="0">
                    <a:srgbClr val="669900">
                      <a:alpha val="40000"/>
                    </a:srgbClr>
                  </a:outerShdw>
                </a:effectLst>
              </a:tblPr>
              <a:tblGrid>
                <a:gridCol w="1115463"/>
                <a:gridCol w="903626"/>
                <a:gridCol w="1221272"/>
              </a:tblGrid>
              <a:tr h="264029">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800" dirty="0" smtClean="0">
                          <a:solidFill>
                            <a:srgbClr val="003300"/>
                          </a:solidFill>
                          <a:effectLst/>
                          <a:latin typeface="Simplified Arabic" pitchFamily="18" charset="-78"/>
                          <a:cs typeface="Simplified Arabic" pitchFamily="18" charset="-78"/>
                        </a:rPr>
                        <a:t>الجنسية</a:t>
                      </a:r>
                      <a:endParaRPr lang="en-US" sz="18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800" dirty="0" smtClean="0">
                          <a:solidFill>
                            <a:srgbClr val="003300"/>
                          </a:solidFill>
                          <a:effectLst/>
                          <a:latin typeface="Simplified Arabic" pitchFamily="18" charset="-78"/>
                          <a:ea typeface="+mn-ea"/>
                          <a:cs typeface="Simplified Arabic" pitchFamily="18" charset="-78"/>
                        </a:rPr>
                        <a:t>رجـــال</a:t>
                      </a:r>
                      <a:endParaRPr lang="en-US" sz="18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800" dirty="0" smtClean="0">
                          <a:solidFill>
                            <a:srgbClr val="003300"/>
                          </a:solidFill>
                          <a:effectLst/>
                          <a:latin typeface="Simplified Arabic" pitchFamily="18" charset="-78"/>
                          <a:ea typeface="+mn-ea"/>
                          <a:cs typeface="Simplified Arabic" pitchFamily="18" charset="-78"/>
                        </a:rPr>
                        <a:t>نســـاء</a:t>
                      </a:r>
                      <a:endParaRPr lang="en-US" sz="18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r>
              <a:tr h="264029">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800" dirty="0" smtClean="0">
                          <a:solidFill>
                            <a:srgbClr val="003300"/>
                          </a:solidFill>
                          <a:effectLst/>
                          <a:latin typeface="Simplified Arabic" pitchFamily="18" charset="-78"/>
                          <a:cs typeface="Simplified Arabic" pitchFamily="18" charset="-78"/>
                        </a:rPr>
                        <a:t>الفلبين</a:t>
                      </a:r>
                      <a:endParaRPr lang="en-US" sz="18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800" b="1" dirty="0" smtClean="0">
                          <a:solidFill>
                            <a:schemeClr val="tx1"/>
                          </a:solidFill>
                          <a:effectLst/>
                          <a:latin typeface="Simplified Arabic" pitchFamily="18" charset="-78"/>
                          <a:cs typeface="Simplified Arabic" pitchFamily="18" charset="-78"/>
                        </a:rPr>
                        <a:t>8</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800" b="1" dirty="0" smtClean="0">
                          <a:solidFill>
                            <a:schemeClr val="tx1"/>
                          </a:solidFill>
                          <a:effectLst/>
                          <a:latin typeface="Simplified Arabic" pitchFamily="18" charset="-78"/>
                          <a:ea typeface="Times New Roman"/>
                          <a:cs typeface="Simplified Arabic" pitchFamily="18" charset="-78"/>
                        </a:rPr>
                        <a:t>18</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264029">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800" dirty="0" smtClean="0">
                          <a:solidFill>
                            <a:srgbClr val="003300"/>
                          </a:solidFill>
                          <a:effectLst/>
                          <a:latin typeface="Simplified Arabic" pitchFamily="18" charset="-78"/>
                          <a:ea typeface="Times New Roman"/>
                          <a:cs typeface="Simplified Arabic" pitchFamily="18" charset="-78"/>
                        </a:rPr>
                        <a:t>أوغندا</a:t>
                      </a:r>
                      <a:endParaRPr lang="en-US" sz="18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ar-SA" sz="1800" b="1" baseline="0" dirty="0" smtClean="0">
                          <a:solidFill>
                            <a:schemeClr val="tx1"/>
                          </a:solidFill>
                          <a:effectLst/>
                          <a:latin typeface="Simplified Arabic" pitchFamily="18" charset="-78"/>
                          <a:ea typeface="+mn-ea"/>
                          <a:cs typeface="Simplified Arabic" pitchFamily="18" charset="-78"/>
                        </a:rPr>
                        <a:t>5</a:t>
                      </a:r>
                      <a:endParaRPr lang="en-US" sz="1800" b="1" dirty="0" smtClean="0">
                        <a:solidFill>
                          <a:schemeClr val="tx1"/>
                        </a:solidFill>
                        <a:effectLst/>
                        <a:latin typeface="Simplified Arabic" pitchFamily="18" charset="-78"/>
                        <a:ea typeface="Times New Roman"/>
                        <a:cs typeface="Simplified Arabic" pitchFamily="18" charset="-78"/>
                      </a:endParaRPr>
                    </a:p>
                  </a:txBody>
                  <a:tcPr marL="68580" marR="6858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ar-SA" sz="1800" b="1" dirty="0" smtClean="0">
                          <a:solidFill>
                            <a:schemeClr val="tx1"/>
                          </a:solidFill>
                          <a:effectLst/>
                          <a:latin typeface="Simplified Arabic" pitchFamily="18" charset="-78"/>
                          <a:ea typeface="Times New Roman"/>
                          <a:cs typeface="Simplified Arabic" pitchFamily="18" charset="-78"/>
                        </a:rPr>
                        <a:t>-</a:t>
                      </a:r>
                      <a:endParaRPr lang="en-US" sz="1800" b="1" dirty="0" smtClean="0">
                        <a:solidFill>
                          <a:schemeClr val="tx1"/>
                        </a:solidFill>
                        <a:effectLst/>
                        <a:latin typeface="Simplified Arabic" pitchFamily="18" charset="-78"/>
                        <a:ea typeface="Times New Roman"/>
                        <a:cs typeface="Simplified Arabic" pitchFamily="18" charset="-78"/>
                      </a:endParaRPr>
                    </a:p>
                  </a:txBody>
                  <a:tcPr marL="68580" marR="68580"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264029">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800" dirty="0" smtClean="0">
                          <a:solidFill>
                            <a:srgbClr val="003300"/>
                          </a:solidFill>
                          <a:effectLst/>
                          <a:latin typeface="Simplified Arabic" pitchFamily="18" charset="-78"/>
                          <a:ea typeface="Times New Roman"/>
                          <a:cs typeface="Simplified Arabic" pitchFamily="18" charset="-78"/>
                        </a:rPr>
                        <a:t>كينيا</a:t>
                      </a:r>
                      <a:endParaRPr lang="en-US" sz="18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ar-SA" sz="1800" b="1" baseline="0" dirty="0" smtClean="0">
                          <a:solidFill>
                            <a:schemeClr val="tx1"/>
                          </a:solidFill>
                          <a:effectLst/>
                          <a:latin typeface="Simplified Arabic" pitchFamily="18" charset="-78"/>
                          <a:ea typeface="+mn-ea"/>
                          <a:cs typeface="Simplified Arabic" pitchFamily="18" charset="-78"/>
                        </a:rPr>
                        <a:t>-</a:t>
                      </a:r>
                      <a:endParaRPr lang="en-US" sz="1800" b="1" dirty="0" smtClean="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ar-SA" sz="1800" b="1" dirty="0" smtClean="0">
                          <a:solidFill>
                            <a:schemeClr val="tx1"/>
                          </a:solidFill>
                          <a:effectLst/>
                          <a:latin typeface="Simplified Arabic" pitchFamily="18" charset="-78"/>
                          <a:ea typeface="Times New Roman"/>
                          <a:cs typeface="Simplified Arabic" pitchFamily="18" charset="-78"/>
                        </a:rPr>
                        <a:t>2</a:t>
                      </a:r>
                      <a:endParaRPr lang="en-US" sz="1800" b="1" dirty="0" smtClean="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264029">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800" dirty="0" smtClean="0">
                          <a:solidFill>
                            <a:srgbClr val="003300"/>
                          </a:solidFill>
                          <a:effectLst/>
                          <a:latin typeface="Simplified Arabic" pitchFamily="18" charset="-78"/>
                          <a:ea typeface="+mn-ea"/>
                          <a:cs typeface="Simplified Arabic" pitchFamily="18" charset="-78"/>
                        </a:rPr>
                        <a:t>الهــــند</a:t>
                      </a:r>
                      <a:endParaRPr lang="en-US" sz="18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800" b="1" dirty="0" smtClean="0">
                          <a:solidFill>
                            <a:schemeClr val="tx1"/>
                          </a:solidFill>
                          <a:effectLst/>
                          <a:latin typeface="Simplified Arabic" pitchFamily="18" charset="-78"/>
                          <a:ea typeface="Times New Roman"/>
                          <a:cs typeface="Simplified Arabic" pitchFamily="18" charset="-78"/>
                        </a:rPr>
                        <a:t>2</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800" b="1" dirty="0" smtClean="0">
                          <a:solidFill>
                            <a:schemeClr val="tx1"/>
                          </a:solidFill>
                          <a:effectLst/>
                          <a:latin typeface="Simplified Arabic" pitchFamily="18" charset="-78"/>
                          <a:ea typeface="Times New Roman"/>
                          <a:cs typeface="Simplified Arabic" pitchFamily="18" charset="-78"/>
                        </a:rPr>
                        <a:t>-</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264029">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800" dirty="0" smtClean="0">
                          <a:solidFill>
                            <a:srgbClr val="003300"/>
                          </a:solidFill>
                          <a:effectLst/>
                          <a:latin typeface="Simplified Arabic" pitchFamily="18" charset="-78"/>
                          <a:ea typeface="Times New Roman"/>
                          <a:cs typeface="Simplified Arabic" pitchFamily="18" charset="-78"/>
                        </a:rPr>
                        <a:t>غانا</a:t>
                      </a:r>
                      <a:endParaRPr lang="en-US" sz="18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800" b="1" dirty="0" smtClean="0">
                          <a:solidFill>
                            <a:schemeClr val="tx1"/>
                          </a:solidFill>
                          <a:effectLst/>
                          <a:latin typeface="Simplified Arabic" pitchFamily="18" charset="-78"/>
                          <a:ea typeface="Times New Roman"/>
                          <a:cs typeface="Simplified Arabic" pitchFamily="18" charset="-78"/>
                        </a:rPr>
                        <a:t>2</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800" b="1" dirty="0" smtClean="0">
                          <a:solidFill>
                            <a:schemeClr val="tx1"/>
                          </a:solidFill>
                          <a:effectLst/>
                          <a:latin typeface="Simplified Arabic" pitchFamily="18" charset="-78"/>
                          <a:ea typeface="Times New Roman"/>
                          <a:cs typeface="Simplified Arabic" pitchFamily="18" charset="-78"/>
                        </a:rPr>
                        <a:t>-</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264029">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800" dirty="0" smtClean="0">
                          <a:solidFill>
                            <a:srgbClr val="003300"/>
                          </a:solidFill>
                          <a:effectLst/>
                          <a:latin typeface="Simplified Arabic" pitchFamily="18" charset="-78"/>
                          <a:ea typeface="+mn-ea"/>
                          <a:cs typeface="Simplified Arabic" pitchFamily="18" charset="-78"/>
                        </a:rPr>
                        <a:t>سريلانكا</a:t>
                      </a:r>
                      <a:endParaRPr lang="en-US" sz="18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800" b="1" dirty="0" smtClean="0">
                          <a:solidFill>
                            <a:schemeClr val="tx1"/>
                          </a:solidFill>
                          <a:effectLst/>
                          <a:latin typeface="Simplified Arabic" pitchFamily="18" charset="-78"/>
                          <a:ea typeface="Times New Roman"/>
                          <a:cs typeface="Simplified Arabic" pitchFamily="18" charset="-78"/>
                        </a:rPr>
                        <a:t>-</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800" b="1" dirty="0" smtClean="0">
                          <a:solidFill>
                            <a:schemeClr val="tx1"/>
                          </a:solidFill>
                          <a:effectLst/>
                          <a:latin typeface="Simplified Arabic" pitchFamily="18" charset="-78"/>
                          <a:ea typeface="Times New Roman"/>
                          <a:cs typeface="Simplified Arabic" pitchFamily="18" charset="-78"/>
                        </a:rPr>
                        <a:t>4</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r>
              <a:tr h="264029">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800" dirty="0" smtClean="0">
                          <a:solidFill>
                            <a:srgbClr val="003300"/>
                          </a:solidFill>
                          <a:effectLst/>
                          <a:latin typeface="Simplified Arabic" pitchFamily="18" charset="-78"/>
                          <a:ea typeface="+mn-ea"/>
                          <a:cs typeface="Simplified Arabic" pitchFamily="18" charset="-78"/>
                        </a:rPr>
                        <a:t>أخرى</a:t>
                      </a:r>
                      <a:endParaRPr lang="en-US" sz="18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800" b="1" dirty="0" smtClean="0">
                          <a:solidFill>
                            <a:schemeClr val="tx1"/>
                          </a:solidFill>
                          <a:effectLst/>
                          <a:latin typeface="Simplified Arabic" pitchFamily="18" charset="-78"/>
                          <a:ea typeface="Times New Roman"/>
                          <a:cs typeface="Simplified Arabic" pitchFamily="18" charset="-78"/>
                        </a:rPr>
                        <a:t>2</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800" b="1" dirty="0" smtClean="0">
                          <a:solidFill>
                            <a:schemeClr val="tx1"/>
                          </a:solidFill>
                          <a:effectLst/>
                          <a:latin typeface="Simplified Arabic" pitchFamily="18" charset="-78"/>
                          <a:ea typeface="Times New Roman"/>
                          <a:cs typeface="Simplified Arabic" pitchFamily="18" charset="-78"/>
                        </a:rPr>
                        <a:t>2</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264029">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800" dirty="0" smtClean="0">
                          <a:solidFill>
                            <a:srgbClr val="800000"/>
                          </a:solidFill>
                          <a:effectLst/>
                          <a:latin typeface="Simplified Arabic" pitchFamily="18" charset="-78"/>
                          <a:ea typeface="Times New Roman"/>
                          <a:cs typeface="Simplified Arabic" pitchFamily="18" charset="-78"/>
                        </a:rPr>
                        <a:t>المجموع</a:t>
                      </a:r>
                      <a:endParaRPr lang="en-US" sz="1800" dirty="0">
                        <a:solidFill>
                          <a:srgbClr val="8000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gridSpan="2">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800" b="1" dirty="0" smtClean="0">
                          <a:solidFill>
                            <a:srgbClr val="800000"/>
                          </a:solidFill>
                          <a:effectLst/>
                          <a:latin typeface="Simplified Arabic" pitchFamily="18" charset="-78"/>
                          <a:cs typeface="Simplified Arabic" pitchFamily="18" charset="-78"/>
                        </a:rPr>
                        <a:t>45 شخصاً</a:t>
                      </a:r>
                      <a:endParaRPr lang="en-US" sz="1800" b="1" dirty="0">
                        <a:solidFill>
                          <a:srgbClr val="8000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c hMerge="1">
                  <a:txBody>
                    <a:bodyPr/>
                    <a:lstStyle/>
                    <a:p>
                      <a:pPr algn="ctr" rtl="0">
                        <a:spcAft>
                          <a:spcPts val="0"/>
                        </a:spcAft>
                      </a:pPr>
                      <a:endParaRPr lang="en-US" sz="2400" b="1" dirty="0">
                        <a:solidFill>
                          <a:srgbClr val="FF0000"/>
                        </a:solidFill>
                        <a:effectLst/>
                        <a:latin typeface="Simplified Arabic" pitchFamily="18" charset="-78"/>
                        <a:ea typeface="Times New Roman"/>
                        <a:cs typeface="Simplified Arabic" pitchFamily="18" charset="-78"/>
                      </a:endParaRPr>
                    </a:p>
                  </a:txBody>
                  <a:tcPr marL="68580" marR="68580" marT="0" marB="0" anchor="ctr">
                    <a:cell3D prstMaterial="dkEdge">
                      <a:bevel w="25400" h="25400" prst="angle"/>
                      <a:lightRig rig="flood" dir="t"/>
                    </a:cell3D>
                  </a:tcPr>
                </a:tc>
              </a:tr>
            </a:tbl>
          </a:graphicData>
        </a:graphic>
      </p:graphicFrame>
      <p:pic>
        <p:nvPicPr>
          <p:cNvPr id="7" name="Picture 2" descr="C:\Users\User\Desktop\الشعار مفرغ  copy.png">
            <a:extLst>
              <a:ext uri="{FF2B5EF4-FFF2-40B4-BE49-F238E27FC236}">
                <a16:creationId xmlns="" xmlns:a16="http://schemas.microsoft.com/office/drawing/2014/main" id="{873DA05B-4F51-AC24-54A8-A5C9B5544FCF}"/>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7668344" y="-22447"/>
            <a:ext cx="1475656" cy="1552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7935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par>
                          <p:cTn id="21" fill="hold">
                            <p:stCondLst>
                              <p:cond delay="2000"/>
                            </p:stCondLst>
                            <p:childTnLst>
                              <p:par>
                                <p:cTn id="22" presetID="26" presetClass="entr" presetSubtype="0"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down)">
                                      <p:cBhvr>
                                        <p:cTn id="24" dur="580">
                                          <p:stCondLst>
                                            <p:cond delay="0"/>
                                          </p:stCondLst>
                                        </p:cTn>
                                        <p:tgtEl>
                                          <p:spTgt spid="14"/>
                                        </p:tgtEl>
                                      </p:cBhvr>
                                    </p:animEffect>
                                    <p:anim calcmode="lin" valueType="num">
                                      <p:cBhvr>
                                        <p:cTn id="25"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30" dur="26">
                                          <p:stCondLst>
                                            <p:cond delay="650"/>
                                          </p:stCondLst>
                                        </p:cTn>
                                        <p:tgtEl>
                                          <p:spTgt spid="14"/>
                                        </p:tgtEl>
                                      </p:cBhvr>
                                      <p:to x="100000" y="60000"/>
                                    </p:animScale>
                                    <p:animScale>
                                      <p:cBhvr>
                                        <p:cTn id="31" dur="166" decel="50000">
                                          <p:stCondLst>
                                            <p:cond delay="676"/>
                                          </p:stCondLst>
                                        </p:cTn>
                                        <p:tgtEl>
                                          <p:spTgt spid="14"/>
                                        </p:tgtEl>
                                      </p:cBhvr>
                                      <p:to x="100000" y="100000"/>
                                    </p:animScale>
                                    <p:animScale>
                                      <p:cBhvr>
                                        <p:cTn id="32" dur="26">
                                          <p:stCondLst>
                                            <p:cond delay="1312"/>
                                          </p:stCondLst>
                                        </p:cTn>
                                        <p:tgtEl>
                                          <p:spTgt spid="14"/>
                                        </p:tgtEl>
                                      </p:cBhvr>
                                      <p:to x="100000" y="80000"/>
                                    </p:animScale>
                                    <p:animScale>
                                      <p:cBhvr>
                                        <p:cTn id="33" dur="166" decel="50000">
                                          <p:stCondLst>
                                            <p:cond delay="1338"/>
                                          </p:stCondLst>
                                        </p:cTn>
                                        <p:tgtEl>
                                          <p:spTgt spid="14"/>
                                        </p:tgtEl>
                                      </p:cBhvr>
                                      <p:to x="100000" y="100000"/>
                                    </p:animScale>
                                    <p:animScale>
                                      <p:cBhvr>
                                        <p:cTn id="34" dur="26">
                                          <p:stCondLst>
                                            <p:cond delay="1642"/>
                                          </p:stCondLst>
                                        </p:cTn>
                                        <p:tgtEl>
                                          <p:spTgt spid="14"/>
                                        </p:tgtEl>
                                      </p:cBhvr>
                                      <p:to x="100000" y="90000"/>
                                    </p:animScale>
                                    <p:animScale>
                                      <p:cBhvr>
                                        <p:cTn id="35" dur="166" decel="50000">
                                          <p:stCondLst>
                                            <p:cond delay="1668"/>
                                          </p:stCondLst>
                                        </p:cTn>
                                        <p:tgtEl>
                                          <p:spTgt spid="14"/>
                                        </p:tgtEl>
                                      </p:cBhvr>
                                      <p:to x="100000" y="100000"/>
                                    </p:animScale>
                                    <p:animScale>
                                      <p:cBhvr>
                                        <p:cTn id="36" dur="26">
                                          <p:stCondLst>
                                            <p:cond delay="1808"/>
                                          </p:stCondLst>
                                        </p:cTn>
                                        <p:tgtEl>
                                          <p:spTgt spid="14"/>
                                        </p:tgtEl>
                                      </p:cBhvr>
                                      <p:to x="100000" y="95000"/>
                                    </p:animScale>
                                    <p:animScale>
                                      <p:cBhvr>
                                        <p:cTn id="37"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A726586B-73ED-3241-C680-B6E7968536D1}"/>
            </a:ext>
          </a:extLst>
        </p:cNvPr>
        <p:cNvGrpSpPr/>
        <p:nvPr/>
      </p:nvGrpSpPr>
      <p:grpSpPr>
        <a:xfrm>
          <a:off x="0" y="0"/>
          <a:ext cx="0" cy="0"/>
          <a:chOff x="0" y="0"/>
          <a:chExt cx="0" cy="0"/>
        </a:xfrm>
      </p:grpSpPr>
      <p:pic>
        <p:nvPicPr>
          <p:cNvPr id="7" name="Picture 20">
            <a:extLst>
              <a:ext uri="{FF2B5EF4-FFF2-40B4-BE49-F238E27FC236}">
                <a16:creationId xmlns="" xmlns:a16="http://schemas.microsoft.com/office/drawing/2014/main" id="{AEEB8E80-2DB8-42C5-184F-EFD6E26BAEE8}"/>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650822" y="1493913"/>
            <a:ext cx="2480210" cy="2102727"/>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9" name="Picture 20">
            <a:extLst>
              <a:ext uri="{FF2B5EF4-FFF2-40B4-BE49-F238E27FC236}">
                <a16:creationId xmlns="" xmlns:a16="http://schemas.microsoft.com/office/drawing/2014/main" id="{8AA1C902-0F0B-95C7-2D63-996925BB4DEC}"/>
              </a:ext>
            </a:extLst>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3371007" y="3849487"/>
            <a:ext cx="2634287" cy="2134187"/>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5" name="Picture 20"/>
          <p:cNvPicPr/>
          <p:nvPr/>
        </p:nvPicPr>
        <p:blipFill>
          <a:blip r:embed="rId4" cstate="print">
            <a:extLst>
              <a:ext uri="{28A0092B-C50C-407E-A947-70E740481C1C}">
                <a14:useLocalDpi xmlns:a14="http://schemas.microsoft.com/office/drawing/2010/main" val="0"/>
              </a:ext>
            </a:extLst>
          </a:blip>
          <a:stretch>
            <a:fillRect/>
          </a:stretch>
        </p:blipFill>
        <p:spPr bwMode="auto">
          <a:xfrm>
            <a:off x="3419873" y="1484786"/>
            <a:ext cx="2585421" cy="2109688"/>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6" name="Picture 20"/>
          <p:cNvPicPr/>
          <p:nvPr/>
        </p:nvPicPr>
        <p:blipFill>
          <a:blip r:embed="rId5" cstate="print">
            <a:extLst>
              <a:ext uri="{28A0092B-C50C-407E-A947-70E740481C1C}">
                <a14:useLocalDpi xmlns:a14="http://schemas.microsoft.com/office/drawing/2010/main" val="0"/>
              </a:ext>
            </a:extLst>
          </a:blip>
          <a:stretch>
            <a:fillRect/>
          </a:stretch>
        </p:blipFill>
        <p:spPr bwMode="auto">
          <a:xfrm>
            <a:off x="6274105" y="3849487"/>
            <a:ext cx="2534681" cy="2134187"/>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7" name="Picture 20"/>
          <p:cNvPicPr/>
          <p:nvPr/>
        </p:nvPicPr>
        <p:blipFill>
          <a:blip r:embed="rId6" cstate="print">
            <a:extLst>
              <a:ext uri="{28A0092B-C50C-407E-A947-70E740481C1C}">
                <a14:useLocalDpi xmlns:a14="http://schemas.microsoft.com/office/drawing/2010/main" val="0"/>
              </a:ext>
            </a:extLst>
          </a:blip>
          <a:stretch>
            <a:fillRect/>
          </a:stretch>
        </p:blipFill>
        <p:spPr bwMode="auto">
          <a:xfrm>
            <a:off x="627168" y="3849487"/>
            <a:ext cx="2485485" cy="2134187"/>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sp>
        <p:nvSpPr>
          <p:cNvPr id="11" name="مستطيل مستدير الزوايا 10"/>
          <p:cNvSpPr/>
          <p:nvPr/>
        </p:nvSpPr>
        <p:spPr>
          <a:xfrm>
            <a:off x="3371007" y="683866"/>
            <a:ext cx="3172347" cy="548680"/>
          </a:xfrm>
          <a:prstGeom prst="roundRect">
            <a:avLst/>
          </a:prstGeom>
          <a:gradFill flip="none" rotWithShape="1">
            <a:gsLst>
              <a:gs pos="27000">
                <a:srgbClr val="C3986D">
                  <a:tint val="75000"/>
                  <a:shade val="85000"/>
                  <a:satMod val="230000"/>
                </a:srgbClr>
              </a:gs>
              <a:gs pos="25000">
                <a:srgbClr val="C3986D">
                  <a:tint val="90000"/>
                  <a:shade val="70000"/>
                  <a:satMod val="220000"/>
                </a:srgbClr>
              </a:gs>
              <a:gs pos="50000">
                <a:srgbClr val="C3986D">
                  <a:tint val="90000"/>
                  <a:shade val="58000"/>
                  <a:satMod val="225000"/>
                </a:srgbClr>
              </a:gs>
              <a:gs pos="57000">
                <a:srgbClr val="C3986D">
                  <a:tint val="90000"/>
                  <a:shade val="58000"/>
                  <a:satMod val="225000"/>
                </a:srgbClr>
              </a:gs>
              <a:gs pos="80000">
                <a:srgbClr val="C3986D">
                  <a:tint val="90000"/>
                  <a:shade val="69000"/>
                  <a:satMod val="220000"/>
                </a:srgbClr>
              </a:gs>
              <a:gs pos="76000">
                <a:srgbClr val="C3986D">
                  <a:tint val="77000"/>
                  <a:shade val="80000"/>
                  <a:satMod val="230000"/>
                </a:srgbClr>
              </a:gs>
            </a:gsLst>
            <a:lin ang="8100000" scaled="1"/>
            <a:tileRect/>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2400" b="1" i="0" u="none" strike="noStrike" kern="0" cap="none" spc="50" normalizeH="0" baseline="0" noProof="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صور من المسلمين الجدد</a:t>
            </a:r>
            <a:endParaRPr kumimoji="0" lang="ar-SA" sz="2400" b="1" i="0" u="none" strike="noStrike" kern="0" cap="none" spc="50" normalizeH="0" baseline="0" noProof="0" dirty="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mn-ea"/>
              <a:cs typeface="Simplified Arabic" pitchFamily="18" charset="-78"/>
            </a:endParaRPr>
          </a:p>
        </p:txBody>
      </p:sp>
      <p:pic>
        <p:nvPicPr>
          <p:cNvPr id="12" name="Picture 20"/>
          <p:cNvPicPr/>
          <p:nvPr/>
        </p:nvPicPr>
        <p:blipFill>
          <a:blip r:embed="rId7" cstate="print">
            <a:extLst>
              <a:ext uri="{28A0092B-C50C-407E-A947-70E740481C1C}">
                <a14:useLocalDpi xmlns:a14="http://schemas.microsoft.com/office/drawing/2010/main" val="0"/>
              </a:ext>
            </a:extLst>
          </a:blip>
          <a:stretch>
            <a:fillRect/>
          </a:stretch>
        </p:blipFill>
        <p:spPr bwMode="auto">
          <a:xfrm>
            <a:off x="6274105" y="1493913"/>
            <a:ext cx="2534681" cy="2134187"/>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0" name="Picture 2" descr="C:\Users\User\Desktop\الشعار مفرغ  copy.png">
            <a:extLst>
              <a:ext uri="{FF2B5EF4-FFF2-40B4-BE49-F238E27FC236}">
                <a16:creationId xmlns="" xmlns:a16="http://schemas.microsoft.com/office/drawing/2014/main" id="{873DA05B-4F51-AC24-54A8-A5C9B5544FCF}"/>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7668344" y="-22447"/>
            <a:ext cx="1475656" cy="1552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477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4"/>
          <p:cNvSpPr>
            <a:spLocks noChangeArrowheads="1"/>
          </p:cNvSpPr>
          <p:nvPr/>
        </p:nvSpPr>
        <p:spPr bwMode="auto">
          <a:xfrm>
            <a:off x="10888663" y="3784600"/>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ar-SA">
              <a:solidFill>
                <a:srgbClr val="FF0000"/>
              </a:solidFill>
            </a:endParaRPr>
          </a:p>
        </p:txBody>
      </p:sp>
      <p:sp>
        <p:nvSpPr>
          <p:cNvPr id="20483" name="Rectangle 5"/>
          <p:cNvSpPr>
            <a:spLocks noChangeArrowheads="1"/>
          </p:cNvSpPr>
          <p:nvPr/>
        </p:nvSpPr>
        <p:spPr bwMode="auto">
          <a:xfrm>
            <a:off x="323850" y="287338"/>
            <a:ext cx="912813" cy="1014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l" rtl="0"/>
            <a:r>
              <a:rPr lang="en-US" sz="2000" b="1">
                <a:ea typeface="Times New Roman" pitchFamily="18" charset="0"/>
                <a:cs typeface="Simplified Arabic" pitchFamily="18" charset="-78"/>
              </a:rPr>
              <a:t>      </a:t>
            </a:r>
            <a:r>
              <a:rPr lang="en-US" sz="2000" b="1">
                <a:latin typeface="Simplified Arabic" pitchFamily="18" charset="-78"/>
                <a:ea typeface="Times New Roman" pitchFamily="18" charset="0"/>
                <a:cs typeface="Simplified Arabic" pitchFamily="18" charset="-78"/>
              </a:rPr>
              <a:t>         </a:t>
            </a:r>
            <a:endParaRPr lang="en-US" sz="800">
              <a:ea typeface="Times New Roman" pitchFamily="18" charset="0"/>
              <a:cs typeface="Simplified Arabic" pitchFamily="18" charset="-78"/>
            </a:endParaRPr>
          </a:p>
          <a:p>
            <a:pPr algn="l" rtl="0" eaLnBrk="0" hangingPunct="0"/>
            <a:r>
              <a:rPr lang="en-US" sz="2000" b="1">
                <a:ea typeface="Times New Roman" pitchFamily="18" charset="0"/>
                <a:cs typeface="Simplified Arabic" pitchFamily="18" charset="-78"/>
              </a:rPr>
              <a:t>  </a:t>
            </a:r>
            <a:endParaRPr lang="en-US" sz="800">
              <a:ea typeface="Times New Roman" pitchFamily="18" charset="0"/>
              <a:cs typeface="Simplified Arabic" pitchFamily="18" charset="-78"/>
            </a:endParaRPr>
          </a:p>
          <a:p>
            <a:pPr algn="l" eaLnBrk="0" hangingPunct="0"/>
            <a:r>
              <a:rPr lang="ar-SA" sz="2000" b="1">
                <a:latin typeface="Simplified Arabic" pitchFamily="18" charset="-78"/>
                <a:ea typeface="Times New Roman" pitchFamily="18" charset="0"/>
                <a:cs typeface="Simplified Arabic" pitchFamily="18" charset="-78"/>
              </a:rPr>
              <a:t>  </a:t>
            </a:r>
            <a:endParaRPr lang="en-US">
              <a:cs typeface="Times New Roman" pitchFamily="18" charset="0"/>
            </a:endParaRPr>
          </a:p>
        </p:txBody>
      </p:sp>
      <p:sp>
        <p:nvSpPr>
          <p:cNvPr id="20484" name="Rectangle 1"/>
          <p:cNvSpPr>
            <a:spLocks noChangeArrowheads="1"/>
          </p:cNvSpPr>
          <p:nvPr/>
        </p:nvSpPr>
        <p:spPr bwMode="auto">
          <a:xfrm>
            <a:off x="2344738" y="2136775"/>
            <a:ext cx="4535487" cy="538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l"/>
            <a:endParaRPr lang="en-US" sz="900" b="1">
              <a:solidFill>
                <a:srgbClr val="C00000"/>
              </a:solidFill>
            </a:endParaRPr>
          </a:p>
          <a:p>
            <a:pPr algn="l" rtl="0" eaLnBrk="0" hangingPunct="0"/>
            <a:endParaRPr lang="en-US" sz="2000"/>
          </a:p>
        </p:txBody>
      </p:sp>
      <p:sp>
        <p:nvSpPr>
          <p:cNvPr id="9" name="مستطيل مستدير الزوايا 8"/>
          <p:cNvSpPr/>
          <p:nvPr/>
        </p:nvSpPr>
        <p:spPr>
          <a:xfrm>
            <a:off x="2195736" y="2060848"/>
            <a:ext cx="5760640" cy="2296853"/>
          </a:xfrm>
          <a:prstGeom prst="roundRect">
            <a:avLst/>
          </a:prstGeom>
          <a:gradFill flip="none" rotWithShape="1">
            <a:gsLst>
              <a:gs pos="0">
                <a:srgbClr val="C3986D">
                  <a:tint val="75000"/>
                  <a:shade val="85000"/>
                  <a:satMod val="230000"/>
                </a:srgbClr>
              </a:gs>
              <a:gs pos="25000">
                <a:srgbClr val="C3986D">
                  <a:tint val="90000"/>
                  <a:shade val="70000"/>
                  <a:satMod val="220000"/>
                </a:srgbClr>
              </a:gs>
              <a:gs pos="50000">
                <a:srgbClr val="C3986D">
                  <a:tint val="90000"/>
                  <a:shade val="58000"/>
                  <a:satMod val="225000"/>
                </a:srgbClr>
              </a:gs>
              <a:gs pos="65000">
                <a:srgbClr val="C3986D">
                  <a:tint val="90000"/>
                  <a:shade val="58000"/>
                  <a:satMod val="225000"/>
                </a:srgbClr>
              </a:gs>
              <a:gs pos="80000">
                <a:srgbClr val="C3986D">
                  <a:tint val="90000"/>
                  <a:shade val="69000"/>
                  <a:satMod val="220000"/>
                </a:srgbClr>
              </a:gs>
              <a:gs pos="100000">
                <a:srgbClr val="C3986D">
                  <a:tint val="77000"/>
                  <a:shade val="80000"/>
                  <a:satMod val="230000"/>
                </a:srgbClr>
              </a:gs>
            </a:gsLst>
            <a:path path="circle">
              <a:fillToRect l="50000" t="50000" r="50000" b="50000"/>
            </a:path>
            <a:tileRect/>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prst="softRound"/>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ar-SA" sz="5400" b="1" kern="0" spc="50" dirty="0" smtClean="0">
                <a:ln w="11430">
                  <a:solidFill>
                    <a:srgbClr val="120763"/>
                  </a:solidFill>
                </a:ln>
                <a:solidFill>
                  <a:srgbClr val="003300"/>
                </a:solidFill>
                <a:effectLst>
                  <a:glow rad="101600">
                    <a:srgbClr val="FFFF66">
                      <a:alpha val="60000"/>
                    </a:srgbClr>
                  </a:glow>
                  <a:outerShdw blurRad="76200" dist="50800" dir="5400000" algn="tl" rotWithShape="0">
                    <a:srgbClr val="000000">
                      <a:alpha val="65000"/>
                    </a:srgbClr>
                  </a:outerShdw>
                </a:effectLst>
                <a:latin typeface="Times New Roman"/>
                <a:ea typeface="Times New Roman"/>
                <a:cs typeface="Simplified Arabic"/>
              </a:rPr>
              <a:t>برامج</a:t>
            </a:r>
            <a:r>
              <a:rPr kumimoji="0" lang="ar-SA" sz="5400" b="1" i="0" u="none" strike="noStrike" kern="0" cap="none" spc="50" normalizeH="0" baseline="0" noProof="0" dirty="0" smtClean="0">
                <a:ln w="11430">
                  <a:solidFill>
                    <a:srgbClr val="120763"/>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Times New Roman"/>
                <a:ea typeface="Times New Roman"/>
                <a:cs typeface="Simplified Arabic"/>
              </a:rPr>
              <a:t> تفطير الصائمين</a:t>
            </a:r>
            <a:endParaRPr kumimoji="0" lang="ar-SA" sz="5400" b="1" i="0" u="none" strike="noStrike" kern="0" cap="none" spc="50" normalizeH="0" baseline="0" noProof="0" dirty="0">
              <a:ln w="11430">
                <a:solidFill>
                  <a:srgbClr val="120763"/>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Times New Roman"/>
              <a:ea typeface="Times New Roman"/>
              <a:cs typeface="Simplified Arabic"/>
            </a:endParaRPr>
          </a:p>
        </p:txBody>
      </p:sp>
    </p:spTree>
    <p:extLst>
      <p:ext uri="{BB962C8B-B14F-4D97-AF65-F5344CB8AC3E}">
        <p14:creationId xmlns:p14="http://schemas.microsoft.com/office/powerpoint/2010/main" val="196588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334886" y="2204864"/>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5" name="Rectangle 4"/>
          <p:cNvSpPr>
            <a:spLocks noChangeArrowheads="1"/>
          </p:cNvSpPr>
          <p:nvPr/>
        </p:nvSpPr>
        <p:spPr bwMode="auto">
          <a:xfrm>
            <a:off x="10888082" y="378408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solidFill>
                <a:srgbClr val="FF0000"/>
              </a:solidFill>
            </a:endParaRPr>
          </a:p>
        </p:txBody>
      </p:sp>
      <p:graphicFrame>
        <p:nvGraphicFramePr>
          <p:cNvPr id="19" name="جدول 18"/>
          <p:cNvGraphicFramePr>
            <a:graphicFrameLocks noGrp="1"/>
          </p:cNvGraphicFramePr>
          <p:nvPr>
            <p:extLst>
              <p:ext uri="{D42A27DB-BD31-4B8C-83A1-F6EECF244321}">
                <p14:modId xmlns:p14="http://schemas.microsoft.com/office/powerpoint/2010/main" val="2421974677"/>
              </p:ext>
            </p:extLst>
          </p:nvPr>
        </p:nvGraphicFramePr>
        <p:xfrm>
          <a:off x="5148064" y="2564904"/>
          <a:ext cx="3312368" cy="2735326"/>
        </p:xfrm>
        <a:graphic>
          <a:graphicData uri="http://schemas.openxmlformats.org/drawingml/2006/table">
            <a:tbl>
              <a:tblPr rtl="1" firstRow="1" firstCol="1" bandRow="1">
                <a:effectLst>
                  <a:outerShdw blurRad="50800" dist="38100" dir="2700000" algn="tl" rotWithShape="0">
                    <a:srgbClr val="669900">
                      <a:alpha val="40000"/>
                    </a:srgbClr>
                  </a:outerShdw>
                </a:effectLst>
              </a:tblPr>
              <a:tblGrid>
                <a:gridCol w="1355350"/>
                <a:gridCol w="1957018"/>
              </a:tblGrid>
              <a:tr h="512857">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000" dirty="0" smtClean="0">
                          <a:solidFill>
                            <a:srgbClr val="000066"/>
                          </a:solidFill>
                          <a:effectLst/>
                          <a:latin typeface="Simplified Arabic" pitchFamily="18" charset="-78"/>
                          <a:cs typeface="Simplified Arabic" pitchFamily="18" charset="-78"/>
                        </a:rPr>
                        <a:t>الجنسية</a:t>
                      </a:r>
                      <a:endParaRPr lang="en-US" sz="2000" dirty="0">
                        <a:solidFill>
                          <a:srgbClr val="000066"/>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dirty="0" smtClean="0">
                          <a:solidFill>
                            <a:srgbClr val="000066"/>
                          </a:solidFill>
                          <a:effectLst/>
                          <a:latin typeface="Simplified Arabic" pitchFamily="18" charset="-78"/>
                          <a:cs typeface="Simplified Arabic" pitchFamily="18" charset="-78"/>
                        </a:rPr>
                        <a:t>العدد اليومي</a:t>
                      </a:r>
                      <a:endParaRPr lang="en-US" sz="2000" dirty="0" smtClean="0">
                        <a:solidFill>
                          <a:srgbClr val="000066"/>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r>
              <a:tr h="436927">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200" b="1" dirty="0" smtClean="0">
                          <a:solidFill>
                            <a:srgbClr val="000066"/>
                          </a:solidFill>
                          <a:effectLst/>
                          <a:latin typeface="Simplified Arabic" pitchFamily="18" charset="-78"/>
                          <a:ea typeface="+mn-ea"/>
                          <a:cs typeface="Simplified Arabic" pitchFamily="18" charset="-78"/>
                        </a:rPr>
                        <a:t>بنجلاديش</a:t>
                      </a:r>
                      <a:endParaRPr lang="en-US" sz="2200" b="1" dirty="0">
                        <a:solidFill>
                          <a:srgbClr val="000066"/>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cs typeface="Simplified Arabic" pitchFamily="18" charset="-78"/>
                        </a:rPr>
                        <a:t> 500 شخص</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430621">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200" b="1" dirty="0" smtClean="0">
                          <a:solidFill>
                            <a:srgbClr val="000066"/>
                          </a:solidFill>
                          <a:effectLst/>
                          <a:latin typeface="Simplified Arabic" pitchFamily="18" charset="-78"/>
                          <a:cs typeface="Simplified Arabic" pitchFamily="18" charset="-78"/>
                        </a:rPr>
                        <a:t>الهــند</a:t>
                      </a:r>
                      <a:endParaRPr lang="en-US" sz="2200" b="1" dirty="0">
                        <a:solidFill>
                          <a:srgbClr val="000066"/>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cs typeface="Simplified Arabic" pitchFamily="18" charset="-78"/>
                        </a:rPr>
                        <a:t>100 شخصاً</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455844">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200" b="1" dirty="0" smtClean="0">
                          <a:solidFill>
                            <a:srgbClr val="000066"/>
                          </a:solidFill>
                          <a:effectLst/>
                          <a:latin typeface="Simplified Arabic" pitchFamily="18" charset="-78"/>
                          <a:ea typeface="+mn-ea"/>
                          <a:cs typeface="Simplified Arabic" pitchFamily="18" charset="-78"/>
                        </a:rPr>
                        <a:t>باكستان</a:t>
                      </a:r>
                      <a:endParaRPr lang="en-US" sz="2200" b="1" dirty="0">
                        <a:solidFill>
                          <a:srgbClr val="000066"/>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cs typeface="Simplified Arabic" pitchFamily="18" charset="-78"/>
                        </a:rPr>
                        <a:t>100 شخص</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455844">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200" b="1" dirty="0" smtClean="0">
                          <a:solidFill>
                            <a:srgbClr val="000066"/>
                          </a:solidFill>
                          <a:effectLst/>
                          <a:latin typeface="Simplified Arabic" pitchFamily="18" charset="-78"/>
                          <a:ea typeface="Times New Roman"/>
                          <a:cs typeface="Simplified Arabic" pitchFamily="18" charset="-78"/>
                        </a:rPr>
                        <a:t>أخــرى</a:t>
                      </a:r>
                      <a:endParaRPr lang="en-US" sz="2200" b="1" dirty="0">
                        <a:solidFill>
                          <a:srgbClr val="000066"/>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ea typeface="Times New Roman"/>
                          <a:cs typeface="Simplified Arabic" pitchFamily="18" charset="-78"/>
                        </a:rPr>
                        <a:t>100 شخصاً</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443233">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200" b="1" dirty="0" smtClean="0">
                          <a:solidFill>
                            <a:srgbClr val="800000"/>
                          </a:solidFill>
                          <a:effectLst/>
                          <a:latin typeface="Simplified Arabic" pitchFamily="18" charset="-78"/>
                          <a:ea typeface="Times New Roman"/>
                          <a:cs typeface="Simplified Arabic" pitchFamily="18" charset="-78"/>
                        </a:rPr>
                        <a:t>المجموع</a:t>
                      </a:r>
                      <a:endParaRPr lang="en-US" sz="2200" b="1" dirty="0">
                        <a:solidFill>
                          <a:srgbClr val="8000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rgbClr val="800000"/>
                          </a:solidFill>
                          <a:effectLst/>
                          <a:latin typeface="Simplified Arabic" pitchFamily="18" charset="-78"/>
                          <a:ea typeface="Times New Roman"/>
                          <a:cs typeface="Simplified Arabic" pitchFamily="18" charset="-78"/>
                        </a:rPr>
                        <a:t>800 شخص</a:t>
                      </a:r>
                      <a:endParaRPr lang="en-US" sz="2000" b="1" dirty="0">
                        <a:solidFill>
                          <a:srgbClr val="8000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r>
            </a:tbl>
          </a:graphicData>
        </a:graphic>
      </p:graphicFrame>
      <p:graphicFrame>
        <p:nvGraphicFramePr>
          <p:cNvPr id="20" name="جدول 19"/>
          <p:cNvGraphicFramePr>
            <a:graphicFrameLocks noGrp="1"/>
          </p:cNvGraphicFramePr>
          <p:nvPr>
            <p:extLst>
              <p:ext uri="{D42A27DB-BD31-4B8C-83A1-F6EECF244321}">
                <p14:modId xmlns:p14="http://schemas.microsoft.com/office/powerpoint/2010/main" val="344911360"/>
              </p:ext>
            </p:extLst>
          </p:nvPr>
        </p:nvGraphicFramePr>
        <p:xfrm>
          <a:off x="1350354" y="2600598"/>
          <a:ext cx="3437670" cy="2736304"/>
        </p:xfrm>
        <a:graphic>
          <a:graphicData uri="http://schemas.openxmlformats.org/drawingml/2006/table">
            <a:tbl>
              <a:tblPr rtl="1" firstRow="1" firstCol="1" bandRow="1">
                <a:effectLst>
                  <a:outerShdw blurRad="50800" dist="38100" dir="2700000" algn="tl" rotWithShape="0">
                    <a:srgbClr val="669900">
                      <a:alpha val="40000"/>
                    </a:srgbClr>
                  </a:outerShdw>
                </a:effectLst>
              </a:tblPr>
              <a:tblGrid>
                <a:gridCol w="1722537"/>
                <a:gridCol w="1715133"/>
              </a:tblGrid>
              <a:tr h="513041">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000" b="1" dirty="0" smtClean="0">
                          <a:solidFill>
                            <a:srgbClr val="000066"/>
                          </a:solidFill>
                          <a:effectLst/>
                          <a:latin typeface="Simplified Arabic" pitchFamily="18" charset="-78"/>
                          <a:cs typeface="Simplified Arabic" pitchFamily="18" charset="-78"/>
                        </a:rPr>
                        <a:t>الصنف</a:t>
                      </a:r>
                      <a:endParaRPr lang="en-US" sz="2000" b="1" dirty="0">
                        <a:solidFill>
                          <a:srgbClr val="000066"/>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000" b="1" baseline="0" dirty="0" smtClean="0">
                          <a:effectLst/>
                          <a:latin typeface="Simplified Arabic" pitchFamily="18" charset="-78"/>
                          <a:ea typeface="+mn-ea"/>
                          <a:cs typeface="Simplified Arabic" pitchFamily="18" charset="-78"/>
                        </a:rPr>
                        <a:t> </a:t>
                      </a:r>
                      <a:r>
                        <a:rPr lang="ar-SA" sz="2000" b="1" baseline="0" dirty="0" smtClean="0">
                          <a:solidFill>
                            <a:srgbClr val="000066"/>
                          </a:solidFill>
                          <a:effectLst/>
                          <a:latin typeface="Simplified Arabic" pitchFamily="18" charset="-78"/>
                          <a:ea typeface="+mn-ea"/>
                          <a:cs typeface="Simplified Arabic" pitchFamily="18" charset="-78"/>
                        </a:rPr>
                        <a:t>العـــــدد الكلي</a:t>
                      </a:r>
                      <a:endParaRPr lang="en-US" sz="2000" b="1" dirty="0">
                        <a:solidFill>
                          <a:srgbClr val="000066"/>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r>
              <a:tr h="437083">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000" b="1" dirty="0" smtClean="0">
                          <a:solidFill>
                            <a:srgbClr val="000066"/>
                          </a:solidFill>
                          <a:effectLst/>
                          <a:latin typeface="Simplified Arabic" pitchFamily="18" charset="-78"/>
                          <a:ea typeface="+mn-ea"/>
                          <a:cs typeface="Simplified Arabic" pitchFamily="18" charset="-78"/>
                        </a:rPr>
                        <a:t>ربع دجاج مع الأرز</a:t>
                      </a:r>
                      <a:endParaRPr lang="en-US" sz="2000" b="1" dirty="0">
                        <a:solidFill>
                          <a:srgbClr val="000066"/>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cs typeface="Simplified Arabic" pitchFamily="18" charset="-78"/>
                        </a:rPr>
                        <a:t> 23200 وجبة</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430775">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000" b="1" dirty="0" smtClean="0">
                          <a:solidFill>
                            <a:srgbClr val="000066"/>
                          </a:solidFill>
                          <a:effectLst/>
                          <a:latin typeface="Simplified Arabic" pitchFamily="18" charset="-78"/>
                          <a:cs typeface="Simplified Arabic" pitchFamily="18" charset="-78"/>
                        </a:rPr>
                        <a:t>ماء</a:t>
                      </a:r>
                      <a:endParaRPr lang="en-US" sz="2000" b="1" dirty="0">
                        <a:solidFill>
                          <a:srgbClr val="000066"/>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cs typeface="Simplified Arabic" pitchFamily="18" charset="-78"/>
                        </a:rPr>
                        <a:t>25000 عبوة</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456007">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000" b="1" dirty="0" smtClean="0">
                          <a:solidFill>
                            <a:srgbClr val="000066"/>
                          </a:solidFill>
                          <a:effectLst/>
                          <a:latin typeface="Simplified Arabic" pitchFamily="18" charset="-78"/>
                          <a:ea typeface="+mn-ea"/>
                          <a:cs typeface="Simplified Arabic" pitchFamily="18" charset="-78"/>
                        </a:rPr>
                        <a:t>تمر</a:t>
                      </a:r>
                      <a:endParaRPr lang="en-US" sz="2000" b="1" dirty="0">
                        <a:solidFill>
                          <a:srgbClr val="000066"/>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cs typeface="Simplified Arabic" pitchFamily="18" charset="-78"/>
                        </a:rPr>
                        <a:t>25000 عبوة </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456007">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000" b="1" dirty="0" smtClean="0">
                          <a:solidFill>
                            <a:srgbClr val="000066"/>
                          </a:solidFill>
                          <a:effectLst/>
                          <a:latin typeface="Simplified Arabic" pitchFamily="18" charset="-78"/>
                          <a:ea typeface="Times New Roman"/>
                          <a:cs typeface="Simplified Arabic" pitchFamily="18" charset="-78"/>
                        </a:rPr>
                        <a:t>لبن</a:t>
                      </a:r>
                      <a:endParaRPr lang="en-US" sz="2000" b="1" dirty="0">
                        <a:solidFill>
                          <a:srgbClr val="000066"/>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ea typeface="Times New Roman"/>
                          <a:cs typeface="Simplified Arabic" pitchFamily="18" charset="-78"/>
                        </a:rPr>
                        <a:t>23200 عبوة</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443391">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000" b="1" dirty="0" err="1" smtClean="0">
                          <a:solidFill>
                            <a:srgbClr val="000066"/>
                          </a:solidFill>
                          <a:effectLst/>
                          <a:latin typeface="Simplified Arabic" pitchFamily="18" charset="-78"/>
                          <a:ea typeface="+mn-ea"/>
                          <a:cs typeface="Simplified Arabic" pitchFamily="18" charset="-78"/>
                        </a:rPr>
                        <a:t>سمبوسة</a:t>
                      </a:r>
                      <a:endParaRPr lang="en-US" sz="2000" b="1" dirty="0">
                        <a:solidFill>
                          <a:srgbClr val="000066"/>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cs typeface="Simplified Arabic" pitchFamily="18" charset="-78"/>
                        </a:rPr>
                        <a:t>44000 حبة </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r>
            </a:tbl>
          </a:graphicData>
        </a:graphic>
      </p:graphicFrame>
      <p:sp>
        <p:nvSpPr>
          <p:cNvPr id="12" name="مستطيل مستدير الزوايا 11"/>
          <p:cNvSpPr/>
          <p:nvPr/>
        </p:nvSpPr>
        <p:spPr>
          <a:xfrm>
            <a:off x="5652119" y="2006315"/>
            <a:ext cx="2304257" cy="486581"/>
          </a:xfrm>
          <a:prstGeom prst="roundRect">
            <a:avLst/>
          </a:prstGeom>
          <a:gradFill rotWithShape="1">
            <a:gsLst>
              <a:gs pos="0">
                <a:srgbClr val="C3986D">
                  <a:tint val="75000"/>
                  <a:shade val="85000"/>
                  <a:satMod val="230000"/>
                </a:srgbClr>
              </a:gs>
              <a:gs pos="25000">
                <a:srgbClr val="C3986D">
                  <a:tint val="90000"/>
                  <a:shade val="70000"/>
                  <a:satMod val="220000"/>
                </a:srgbClr>
              </a:gs>
              <a:gs pos="50000">
                <a:srgbClr val="C3986D">
                  <a:tint val="90000"/>
                  <a:shade val="58000"/>
                  <a:satMod val="225000"/>
                </a:srgbClr>
              </a:gs>
              <a:gs pos="65000">
                <a:srgbClr val="C3986D">
                  <a:tint val="90000"/>
                  <a:shade val="58000"/>
                  <a:satMod val="225000"/>
                </a:srgbClr>
              </a:gs>
              <a:gs pos="80000">
                <a:srgbClr val="C3986D">
                  <a:tint val="90000"/>
                  <a:shade val="69000"/>
                  <a:satMod val="220000"/>
                </a:srgbClr>
              </a:gs>
              <a:gs pos="100000">
                <a:srgbClr val="C3986D">
                  <a:tint val="77000"/>
                  <a:shade val="80000"/>
                  <a:satMod val="230000"/>
                </a:srgbClr>
              </a:gs>
            </a:gsLst>
            <a:lin ang="5400000" scaled="1"/>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2000" b="1" i="0" u="none" strike="noStrike" kern="0" cap="none" spc="50" normalizeH="0" baseline="0" noProof="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المشاركون في المشروع</a:t>
            </a:r>
            <a:endParaRPr kumimoji="0" lang="ar-SA" sz="2000" b="1" i="0" u="none" strike="noStrike" kern="0" cap="none" spc="50" normalizeH="0" baseline="0" noProof="0" dirty="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cs typeface="Simplified Arabic" pitchFamily="18" charset="-78"/>
            </a:endParaRPr>
          </a:p>
        </p:txBody>
      </p:sp>
      <p:sp>
        <p:nvSpPr>
          <p:cNvPr id="13" name="مستطيل مستدير الزوايا 12"/>
          <p:cNvSpPr/>
          <p:nvPr/>
        </p:nvSpPr>
        <p:spPr>
          <a:xfrm>
            <a:off x="2627783" y="845521"/>
            <a:ext cx="4283969" cy="576064"/>
          </a:xfrm>
          <a:prstGeom prst="roundRect">
            <a:avLst/>
          </a:prstGeom>
          <a:gradFill rotWithShape="1">
            <a:gsLst>
              <a:gs pos="0">
                <a:srgbClr val="C3986D">
                  <a:tint val="75000"/>
                  <a:shade val="85000"/>
                  <a:satMod val="230000"/>
                </a:srgbClr>
              </a:gs>
              <a:gs pos="25000">
                <a:srgbClr val="C3986D">
                  <a:tint val="90000"/>
                  <a:shade val="70000"/>
                  <a:satMod val="220000"/>
                </a:srgbClr>
              </a:gs>
              <a:gs pos="50000">
                <a:srgbClr val="C3986D">
                  <a:tint val="90000"/>
                  <a:shade val="58000"/>
                  <a:satMod val="225000"/>
                </a:srgbClr>
              </a:gs>
              <a:gs pos="65000">
                <a:srgbClr val="C3986D">
                  <a:tint val="90000"/>
                  <a:shade val="58000"/>
                  <a:satMod val="225000"/>
                </a:srgbClr>
              </a:gs>
              <a:gs pos="80000">
                <a:srgbClr val="C3986D">
                  <a:tint val="90000"/>
                  <a:shade val="69000"/>
                  <a:satMod val="220000"/>
                </a:srgbClr>
              </a:gs>
              <a:gs pos="100000">
                <a:srgbClr val="C3986D">
                  <a:tint val="77000"/>
                  <a:shade val="80000"/>
                  <a:satMod val="230000"/>
                </a:srgbClr>
              </a:gs>
            </a:gsLst>
            <a:lin ang="5400000" scaled="1"/>
          </a:gradFill>
          <a:ln w="10000" cap="flat" cmpd="sng" algn="ctr">
            <a:solidFill>
              <a:srgbClr val="C3986D"/>
            </a:solidFill>
            <a:prstDash val="solid"/>
          </a:ln>
          <a:effectLst>
            <a:glow rad="101600">
              <a:srgbClr val="000066">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2000" b="1" i="0" u="none" strike="noStrike" kern="0" cap="none" spc="50" normalizeH="0" baseline="0" noProof="0" dirty="0" smtClean="0">
                <a:ln w="11430">
                  <a:solidFill>
                    <a:srgbClr val="003300"/>
                  </a:solidFill>
                </a:ln>
                <a:solidFill>
                  <a:srgbClr val="000066"/>
                </a:solidFill>
                <a:effectLst>
                  <a:glow rad="63500">
                    <a:srgbClr val="000066">
                      <a:alpha val="40000"/>
                    </a:srgbClr>
                  </a:glow>
                  <a:outerShdw blurRad="76200" dist="50800" dir="5400000" algn="tl" rotWithShape="0">
                    <a:srgbClr val="000066">
                      <a:alpha val="65000"/>
                    </a:srgbClr>
                  </a:outerShdw>
                </a:effectLst>
                <a:uLnTx/>
                <a:uFillTx/>
                <a:latin typeface="Simplified Arabic" pitchFamily="18" charset="-78"/>
                <a:ea typeface="Times New Roman"/>
                <a:cs typeface="Simplified Arabic" pitchFamily="18" charset="-78"/>
              </a:rPr>
              <a:t>تفطير الصائمين بمنطقة دلة الصناعية بالدمام</a:t>
            </a:r>
            <a:endParaRPr kumimoji="0" lang="ar-SA" sz="2000" b="1" i="0" u="none" strike="noStrike" kern="0" cap="none" spc="50" normalizeH="0" baseline="0" noProof="0" dirty="0">
              <a:ln w="11430">
                <a:solidFill>
                  <a:srgbClr val="003300"/>
                </a:solidFill>
              </a:ln>
              <a:solidFill>
                <a:srgbClr val="000066"/>
              </a:solidFill>
              <a:effectLst>
                <a:glow rad="63500">
                  <a:srgbClr val="000066">
                    <a:alpha val="40000"/>
                  </a:srgbClr>
                </a:glow>
                <a:outerShdw blurRad="76200" dist="50800" dir="5400000" algn="tl" rotWithShape="0">
                  <a:srgbClr val="000066">
                    <a:alpha val="65000"/>
                  </a:srgbClr>
                </a:outerShdw>
              </a:effectLst>
              <a:uLnTx/>
              <a:uFillTx/>
              <a:latin typeface="Simplified Arabic" pitchFamily="18" charset="-78"/>
              <a:cs typeface="Simplified Arabic" pitchFamily="18" charset="-78"/>
            </a:endParaRPr>
          </a:p>
        </p:txBody>
      </p:sp>
      <p:sp>
        <p:nvSpPr>
          <p:cNvPr id="14" name="مستطيل مستدير الزوايا 13"/>
          <p:cNvSpPr/>
          <p:nvPr/>
        </p:nvSpPr>
        <p:spPr>
          <a:xfrm>
            <a:off x="1977480" y="2060848"/>
            <a:ext cx="2304257" cy="486581"/>
          </a:xfrm>
          <a:prstGeom prst="roundRect">
            <a:avLst/>
          </a:prstGeom>
          <a:gradFill rotWithShape="1">
            <a:gsLst>
              <a:gs pos="0">
                <a:srgbClr val="C3986D">
                  <a:tint val="75000"/>
                  <a:shade val="85000"/>
                  <a:satMod val="230000"/>
                </a:srgbClr>
              </a:gs>
              <a:gs pos="25000">
                <a:srgbClr val="C3986D">
                  <a:tint val="90000"/>
                  <a:shade val="70000"/>
                  <a:satMod val="220000"/>
                </a:srgbClr>
              </a:gs>
              <a:gs pos="50000">
                <a:srgbClr val="C3986D">
                  <a:tint val="90000"/>
                  <a:shade val="58000"/>
                  <a:satMod val="225000"/>
                </a:srgbClr>
              </a:gs>
              <a:gs pos="65000">
                <a:srgbClr val="C3986D">
                  <a:tint val="90000"/>
                  <a:shade val="58000"/>
                  <a:satMod val="225000"/>
                </a:srgbClr>
              </a:gs>
              <a:gs pos="80000">
                <a:srgbClr val="C3986D">
                  <a:tint val="90000"/>
                  <a:shade val="69000"/>
                  <a:satMod val="220000"/>
                </a:srgbClr>
              </a:gs>
              <a:gs pos="100000">
                <a:srgbClr val="C3986D">
                  <a:tint val="77000"/>
                  <a:shade val="80000"/>
                  <a:satMod val="230000"/>
                </a:srgbClr>
              </a:gs>
            </a:gsLst>
            <a:lin ang="5400000" scaled="1"/>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ar-SA" sz="2000" b="1" kern="0" spc="5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latin typeface="Simplified Arabic" pitchFamily="18" charset="-78"/>
                <a:cs typeface="Simplified Arabic" pitchFamily="18" charset="-78"/>
              </a:rPr>
              <a:t>وجــــبة الإفطـــــــــار</a:t>
            </a:r>
            <a:endParaRPr kumimoji="0" lang="ar-SA" sz="2000" b="1" i="0" u="none" strike="noStrike" kern="0" cap="none" spc="50" normalizeH="0" baseline="0" noProof="0" dirty="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cs typeface="Simplified Arabic" pitchFamily="18" charset="-78"/>
            </a:endParaRPr>
          </a:p>
        </p:txBody>
      </p:sp>
      <p:pic>
        <p:nvPicPr>
          <p:cNvPr id="10" name="Picture 2" descr="C:\Users\User\Desktop\الشعار مفرغ  copy.png">
            <a:extLst>
              <a:ext uri="{FF2B5EF4-FFF2-40B4-BE49-F238E27FC236}">
                <a16:creationId xmlns="" xmlns:a16="http://schemas.microsoft.com/office/drawing/2014/main" id="{873DA05B-4F51-AC24-54A8-A5C9B5544FCF}"/>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7668344" y="-22447"/>
            <a:ext cx="1475656" cy="1552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4689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par>
                          <p:cTn id="21" fill="hold">
                            <p:stCondLst>
                              <p:cond delay="2000"/>
                            </p:stCondLst>
                            <p:childTnLst>
                              <p:par>
                                <p:cTn id="22" presetID="26" presetClass="entr" presetSubtype="0"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580">
                                          <p:stCondLst>
                                            <p:cond delay="0"/>
                                          </p:stCondLst>
                                        </p:cTn>
                                        <p:tgtEl>
                                          <p:spTgt spid="13"/>
                                        </p:tgtEl>
                                      </p:cBhvr>
                                    </p:animEffect>
                                    <p:anim calcmode="lin" valueType="num">
                                      <p:cBhvr>
                                        <p:cTn id="25"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0" dur="26">
                                          <p:stCondLst>
                                            <p:cond delay="650"/>
                                          </p:stCondLst>
                                        </p:cTn>
                                        <p:tgtEl>
                                          <p:spTgt spid="13"/>
                                        </p:tgtEl>
                                      </p:cBhvr>
                                      <p:to x="100000" y="60000"/>
                                    </p:animScale>
                                    <p:animScale>
                                      <p:cBhvr>
                                        <p:cTn id="31" dur="166" decel="50000">
                                          <p:stCondLst>
                                            <p:cond delay="676"/>
                                          </p:stCondLst>
                                        </p:cTn>
                                        <p:tgtEl>
                                          <p:spTgt spid="13"/>
                                        </p:tgtEl>
                                      </p:cBhvr>
                                      <p:to x="100000" y="100000"/>
                                    </p:animScale>
                                    <p:animScale>
                                      <p:cBhvr>
                                        <p:cTn id="32" dur="26">
                                          <p:stCondLst>
                                            <p:cond delay="1312"/>
                                          </p:stCondLst>
                                        </p:cTn>
                                        <p:tgtEl>
                                          <p:spTgt spid="13"/>
                                        </p:tgtEl>
                                      </p:cBhvr>
                                      <p:to x="100000" y="80000"/>
                                    </p:animScale>
                                    <p:animScale>
                                      <p:cBhvr>
                                        <p:cTn id="33" dur="166" decel="50000">
                                          <p:stCondLst>
                                            <p:cond delay="1338"/>
                                          </p:stCondLst>
                                        </p:cTn>
                                        <p:tgtEl>
                                          <p:spTgt spid="13"/>
                                        </p:tgtEl>
                                      </p:cBhvr>
                                      <p:to x="100000" y="100000"/>
                                    </p:animScale>
                                    <p:animScale>
                                      <p:cBhvr>
                                        <p:cTn id="34" dur="26">
                                          <p:stCondLst>
                                            <p:cond delay="1642"/>
                                          </p:stCondLst>
                                        </p:cTn>
                                        <p:tgtEl>
                                          <p:spTgt spid="13"/>
                                        </p:tgtEl>
                                      </p:cBhvr>
                                      <p:to x="100000" y="90000"/>
                                    </p:animScale>
                                    <p:animScale>
                                      <p:cBhvr>
                                        <p:cTn id="35" dur="166" decel="50000">
                                          <p:stCondLst>
                                            <p:cond delay="1668"/>
                                          </p:stCondLst>
                                        </p:cTn>
                                        <p:tgtEl>
                                          <p:spTgt spid="13"/>
                                        </p:tgtEl>
                                      </p:cBhvr>
                                      <p:to x="100000" y="100000"/>
                                    </p:animScale>
                                    <p:animScale>
                                      <p:cBhvr>
                                        <p:cTn id="36" dur="26">
                                          <p:stCondLst>
                                            <p:cond delay="1808"/>
                                          </p:stCondLst>
                                        </p:cTn>
                                        <p:tgtEl>
                                          <p:spTgt spid="13"/>
                                        </p:tgtEl>
                                      </p:cBhvr>
                                      <p:to x="100000" y="95000"/>
                                    </p:animScale>
                                    <p:animScale>
                                      <p:cBhvr>
                                        <p:cTn id="37" dur="166" decel="50000">
                                          <p:stCondLst>
                                            <p:cond delay="1834"/>
                                          </p:stCondLst>
                                        </p:cTn>
                                        <p:tgtEl>
                                          <p:spTgt spid="13"/>
                                        </p:tgtEl>
                                      </p:cBhvr>
                                      <p:to x="100000" y="100000"/>
                                    </p:animScale>
                                  </p:childTnLst>
                                </p:cTn>
                              </p:par>
                            </p:childTnLst>
                          </p:cTn>
                        </p:par>
                        <p:par>
                          <p:cTn id="38" fill="hold">
                            <p:stCondLst>
                              <p:cond delay="4000"/>
                            </p:stCondLst>
                            <p:childTnLst>
                              <p:par>
                                <p:cTn id="39" presetID="26" presetClass="entr" presetSubtype="0" fill="hold" grpId="0" nodeType="after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wipe(down)">
                                      <p:cBhvr>
                                        <p:cTn id="41" dur="580">
                                          <p:stCondLst>
                                            <p:cond delay="0"/>
                                          </p:stCondLst>
                                        </p:cTn>
                                        <p:tgtEl>
                                          <p:spTgt spid="14"/>
                                        </p:tgtEl>
                                      </p:cBhvr>
                                    </p:animEffect>
                                    <p:anim calcmode="lin" valueType="num">
                                      <p:cBhvr>
                                        <p:cTn id="42"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47" dur="26">
                                          <p:stCondLst>
                                            <p:cond delay="650"/>
                                          </p:stCondLst>
                                        </p:cTn>
                                        <p:tgtEl>
                                          <p:spTgt spid="14"/>
                                        </p:tgtEl>
                                      </p:cBhvr>
                                      <p:to x="100000" y="60000"/>
                                    </p:animScale>
                                    <p:animScale>
                                      <p:cBhvr>
                                        <p:cTn id="48" dur="166" decel="50000">
                                          <p:stCondLst>
                                            <p:cond delay="676"/>
                                          </p:stCondLst>
                                        </p:cTn>
                                        <p:tgtEl>
                                          <p:spTgt spid="14"/>
                                        </p:tgtEl>
                                      </p:cBhvr>
                                      <p:to x="100000" y="100000"/>
                                    </p:animScale>
                                    <p:animScale>
                                      <p:cBhvr>
                                        <p:cTn id="49" dur="26">
                                          <p:stCondLst>
                                            <p:cond delay="1312"/>
                                          </p:stCondLst>
                                        </p:cTn>
                                        <p:tgtEl>
                                          <p:spTgt spid="14"/>
                                        </p:tgtEl>
                                      </p:cBhvr>
                                      <p:to x="100000" y="80000"/>
                                    </p:animScale>
                                    <p:animScale>
                                      <p:cBhvr>
                                        <p:cTn id="50" dur="166" decel="50000">
                                          <p:stCondLst>
                                            <p:cond delay="1338"/>
                                          </p:stCondLst>
                                        </p:cTn>
                                        <p:tgtEl>
                                          <p:spTgt spid="14"/>
                                        </p:tgtEl>
                                      </p:cBhvr>
                                      <p:to x="100000" y="100000"/>
                                    </p:animScale>
                                    <p:animScale>
                                      <p:cBhvr>
                                        <p:cTn id="51" dur="26">
                                          <p:stCondLst>
                                            <p:cond delay="1642"/>
                                          </p:stCondLst>
                                        </p:cTn>
                                        <p:tgtEl>
                                          <p:spTgt spid="14"/>
                                        </p:tgtEl>
                                      </p:cBhvr>
                                      <p:to x="100000" y="90000"/>
                                    </p:animScale>
                                    <p:animScale>
                                      <p:cBhvr>
                                        <p:cTn id="52" dur="166" decel="50000">
                                          <p:stCondLst>
                                            <p:cond delay="1668"/>
                                          </p:stCondLst>
                                        </p:cTn>
                                        <p:tgtEl>
                                          <p:spTgt spid="14"/>
                                        </p:tgtEl>
                                      </p:cBhvr>
                                      <p:to x="100000" y="100000"/>
                                    </p:animScale>
                                    <p:animScale>
                                      <p:cBhvr>
                                        <p:cTn id="53" dur="26">
                                          <p:stCondLst>
                                            <p:cond delay="1808"/>
                                          </p:stCondLst>
                                        </p:cTn>
                                        <p:tgtEl>
                                          <p:spTgt spid="14"/>
                                        </p:tgtEl>
                                      </p:cBhvr>
                                      <p:to x="100000" y="95000"/>
                                    </p:animScale>
                                    <p:animScale>
                                      <p:cBhvr>
                                        <p:cTn id="54"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334886" y="2204864"/>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5" name="Rectangle 4"/>
          <p:cNvSpPr>
            <a:spLocks noChangeArrowheads="1"/>
          </p:cNvSpPr>
          <p:nvPr/>
        </p:nvSpPr>
        <p:spPr bwMode="auto">
          <a:xfrm>
            <a:off x="10888082" y="378408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solidFill>
                <a:srgbClr val="FF0000"/>
              </a:solidFill>
            </a:endParaRPr>
          </a:p>
        </p:txBody>
      </p:sp>
      <p:graphicFrame>
        <p:nvGraphicFramePr>
          <p:cNvPr id="18" name="جدول 17"/>
          <p:cNvGraphicFramePr>
            <a:graphicFrameLocks noGrp="1"/>
          </p:cNvGraphicFramePr>
          <p:nvPr>
            <p:extLst>
              <p:ext uri="{D42A27DB-BD31-4B8C-83A1-F6EECF244321}">
                <p14:modId xmlns:p14="http://schemas.microsoft.com/office/powerpoint/2010/main" val="1067738540"/>
              </p:ext>
            </p:extLst>
          </p:nvPr>
        </p:nvGraphicFramePr>
        <p:xfrm>
          <a:off x="5011660" y="2636915"/>
          <a:ext cx="3376764" cy="3096343"/>
        </p:xfrm>
        <a:graphic>
          <a:graphicData uri="http://schemas.openxmlformats.org/drawingml/2006/table">
            <a:tbl>
              <a:tblPr rtl="1" firstRow="1" firstCol="1" bandRow="1">
                <a:effectLst>
                  <a:outerShdw blurRad="50800" dist="38100" dir="2700000" algn="tl" rotWithShape="0">
                    <a:srgbClr val="669900">
                      <a:alpha val="40000"/>
                    </a:srgbClr>
                  </a:outerShdw>
                </a:effectLst>
              </a:tblPr>
              <a:tblGrid>
                <a:gridCol w="934121"/>
                <a:gridCol w="1130031"/>
                <a:gridCol w="1312612"/>
              </a:tblGrid>
              <a:tr h="408043">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000" dirty="0" smtClean="0">
                          <a:solidFill>
                            <a:srgbClr val="000066"/>
                          </a:solidFill>
                          <a:effectLst/>
                          <a:latin typeface="Simplified Arabic" pitchFamily="18" charset="-78"/>
                          <a:cs typeface="Simplified Arabic" pitchFamily="18" charset="-78"/>
                        </a:rPr>
                        <a:t>اليوم</a:t>
                      </a:r>
                      <a:endParaRPr lang="en-US" sz="2000" dirty="0">
                        <a:solidFill>
                          <a:srgbClr val="000066"/>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dirty="0" smtClean="0">
                          <a:solidFill>
                            <a:srgbClr val="000066"/>
                          </a:solidFill>
                          <a:effectLst/>
                          <a:latin typeface="Simplified Arabic" pitchFamily="18" charset="-78"/>
                          <a:cs typeface="Simplified Arabic" pitchFamily="18" charset="-78"/>
                        </a:rPr>
                        <a:t>اللغــة</a:t>
                      </a:r>
                      <a:endParaRPr lang="en-US" sz="2000" dirty="0" smtClean="0">
                        <a:solidFill>
                          <a:srgbClr val="000066"/>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dirty="0" smtClean="0">
                          <a:solidFill>
                            <a:srgbClr val="000066"/>
                          </a:solidFill>
                          <a:effectLst/>
                          <a:latin typeface="Simplified Arabic" pitchFamily="18" charset="-78"/>
                          <a:cs typeface="Simplified Arabic" pitchFamily="18" charset="-78"/>
                        </a:rPr>
                        <a:t>العدد اليومي</a:t>
                      </a:r>
                      <a:endParaRPr lang="en-US" sz="2000" dirty="0" smtClean="0">
                        <a:solidFill>
                          <a:srgbClr val="000066"/>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r>
              <a:tr h="469137">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000" b="1" dirty="0" smtClean="0">
                          <a:solidFill>
                            <a:srgbClr val="000066"/>
                          </a:solidFill>
                          <a:effectLst/>
                          <a:latin typeface="Simplified Arabic" pitchFamily="18" charset="-78"/>
                          <a:ea typeface="Times New Roman"/>
                          <a:cs typeface="Simplified Arabic" pitchFamily="18" charset="-78"/>
                        </a:rPr>
                        <a:t>الأحـــد</a:t>
                      </a:r>
                      <a:endParaRPr lang="en-US" sz="2000" b="1" dirty="0">
                        <a:solidFill>
                          <a:srgbClr val="000066"/>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ea typeface="+mn-ea"/>
                          <a:cs typeface="Simplified Arabic" pitchFamily="18" charset="-78"/>
                        </a:rPr>
                        <a:t>تاميلي</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cs typeface="Simplified Arabic" pitchFamily="18" charset="-78"/>
                        </a:rPr>
                        <a:t> 400</a:t>
                      </a:r>
                      <a:r>
                        <a:rPr lang="ar-SA" sz="2000" b="1" baseline="0" dirty="0" smtClean="0">
                          <a:solidFill>
                            <a:schemeClr val="tx1"/>
                          </a:solidFill>
                          <a:effectLst/>
                          <a:latin typeface="Simplified Arabic" pitchFamily="18" charset="-78"/>
                          <a:cs typeface="Simplified Arabic" pitchFamily="18" charset="-78"/>
                        </a:rPr>
                        <a:t> </a:t>
                      </a:r>
                      <a:r>
                        <a:rPr lang="ar-SA" sz="2000" b="1" dirty="0" smtClean="0">
                          <a:solidFill>
                            <a:schemeClr val="tx1"/>
                          </a:solidFill>
                          <a:effectLst/>
                          <a:latin typeface="Simplified Arabic" pitchFamily="18" charset="-78"/>
                          <a:cs typeface="Simplified Arabic" pitchFamily="18" charset="-78"/>
                        </a:rPr>
                        <a:t>شخص</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342615">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000" b="1" dirty="0" smtClean="0">
                          <a:solidFill>
                            <a:srgbClr val="000066"/>
                          </a:solidFill>
                          <a:effectLst/>
                          <a:latin typeface="Simplified Arabic" pitchFamily="18" charset="-78"/>
                          <a:ea typeface="Times New Roman"/>
                          <a:cs typeface="Simplified Arabic" pitchFamily="18" charset="-78"/>
                        </a:rPr>
                        <a:t>الأثنين</a:t>
                      </a:r>
                      <a:endParaRPr lang="en-US" sz="2000" b="1" dirty="0">
                        <a:solidFill>
                          <a:srgbClr val="000066"/>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ea typeface="+mn-ea"/>
                          <a:cs typeface="Simplified Arabic" pitchFamily="18" charset="-78"/>
                        </a:rPr>
                        <a:t>هــندي</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cs typeface="Simplified Arabic" pitchFamily="18" charset="-78"/>
                        </a:rPr>
                        <a:t>80 شخصاً</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469137">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000" b="1" dirty="0" smtClean="0">
                          <a:solidFill>
                            <a:srgbClr val="000066"/>
                          </a:solidFill>
                          <a:effectLst/>
                          <a:latin typeface="Simplified Arabic" pitchFamily="18" charset="-78"/>
                          <a:ea typeface="Times New Roman"/>
                          <a:cs typeface="Simplified Arabic" pitchFamily="18" charset="-78"/>
                        </a:rPr>
                        <a:t>الثلاثاء</a:t>
                      </a:r>
                      <a:endParaRPr lang="en-US" sz="2000" b="1" dirty="0">
                        <a:solidFill>
                          <a:srgbClr val="000066"/>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err="1" smtClean="0">
                          <a:solidFill>
                            <a:schemeClr val="tx1"/>
                          </a:solidFill>
                          <a:effectLst/>
                          <a:latin typeface="Simplified Arabic" pitchFamily="18" charset="-78"/>
                          <a:ea typeface="+mn-ea"/>
                          <a:cs typeface="Simplified Arabic" pitchFamily="18" charset="-78"/>
                        </a:rPr>
                        <a:t>بنغـــالي</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cs typeface="Simplified Arabic" pitchFamily="18" charset="-78"/>
                        </a:rPr>
                        <a:t>70 شخصاً</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469137">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000" b="1" dirty="0" smtClean="0">
                          <a:solidFill>
                            <a:srgbClr val="000066"/>
                          </a:solidFill>
                          <a:effectLst/>
                          <a:latin typeface="Simplified Arabic" pitchFamily="18" charset="-78"/>
                          <a:ea typeface="Times New Roman"/>
                          <a:cs typeface="Simplified Arabic" pitchFamily="18" charset="-78"/>
                        </a:rPr>
                        <a:t>الخميس</a:t>
                      </a:r>
                      <a:endParaRPr lang="en-US" sz="2000" b="1" dirty="0">
                        <a:solidFill>
                          <a:srgbClr val="000066"/>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ea typeface="Times New Roman"/>
                          <a:cs typeface="Simplified Arabic" pitchFamily="18" charset="-78"/>
                        </a:rPr>
                        <a:t>فلبيني</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ea typeface="Times New Roman"/>
                          <a:cs typeface="Simplified Arabic" pitchFamily="18" charset="-78"/>
                        </a:rPr>
                        <a:t>80 شخصاً</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469137">
                <a:tc>
                  <a:txBody>
                    <a:bodyPr/>
                    <a:lstStyle/>
                    <a:p>
                      <a:pPr algn="ctr" rtl="1">
                        <a:spcAft>
                          <a:spcPts val="0"/>
                        </a:spcAft>
                      </a:pPr>
                      <a:r>
                        <a:rPr lang="ar-SA" sz="2000" b="1" dirty="0" smtClean="0">
                          <a:solidFill>
                            <a:srgbClr val="000066"/>
                          </a:solidFill>
                          <a:effectLst/>
                          <a:latin typeface="Simplified Arabic" pitchFamily="18" charset="-78"/>
                          <a:ea typeface="Times New Roman"/>
                          <a:cs typeface="Simplified Arabic" pitchFamily="18" charset="-78"/>
                        </a:rPr>
                        <a:t>الجمعــة</a:t>
                      </a:r>
                      <a:endParaRPr lang="en-US" sz="2000" b="1" dirty="0">
                        <a:solidFill>
                          <a:srgbClr val="000066"/>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p>
                      <a:pPr algn="ctr" rtl="1">
                        <a:spcAft>
                          <a:spcPts val="0"/>
                        </a:spcAft>
                      </a:pPr>
                      <a:r>
                        <a:rPr lang="ar-SA" sz="2000" b="1" dirty="0" smtClean="0">
                          <a:solidFill>
                            <a:schemeClr val="tx1"/>
                          </a:solidFill>
                          <a:effectLst/>
                          <a:latin typeface="Simplified Arabic" pitchFamily="18" charset="-78"/>
                          <a:ea typeface="Times New Roman"/>
                          <a:cs typeface="Simplified Arabic" pitchFamily="18" charset="-78"/>
                        </a:rPr>
                        <a:t>أردو</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p>
                      <a:pPr algn="ctr" rtl="1">
                        <a:spcAft>
                          <a:spcPts val="0"/>
                        </a:spcAft>
                      </a:pPr>
                      <a:r>
                        <a:rPr lang="ar-SA" sz="2000" b="1" dirty="0" smtClean="0">
                          <a:solidFill>
                            <a:schemeClr val="tx1"/>
                          </a:solidFill>
                          <a:effectLst/>
                          <a:latin typeface="Simplified Arabic" pitchFamily="18" charset="-78"/>
                          <a:ea typeface="Times New Roman"/>
                          <a:cs typeface="Simplified Arabic" pitchFamily="18" charset="-78"/>
                        </a:rPr>
                        <a:t>100 شخص</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469137">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000" b="1" dirty="0" smtClean="0">
                          <a:solidFill>
                            <a:srgbClr val="C00000"/>
                          </a:solidFill>
                          <a:effectLst/>
                          <a:latin typeface="Simplified Arabic" pitchFamily="18" charset="-78"/>
                          <a:ea typeface="Times New Roman"/>
                          <a:cs typeface="Simplified Arabic" pitchFamily="18" charset="-78"/>
                        </a:rPr>
                        <a:t>المجموع</a:t>
                      </a:r>
                      <a:endParaRPr lang="en-US" sz="2000" b="1" dirty="0">
                        <a:solidFill>
                          <a:srgbClr val="C000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rgbClr val="C00000"/>
                          </a:solidFill>
                          <a:effectLst/>
                          <a:latin typeface="Simplified Arabic" pitchFamily="18" charset="-78"/>
                          <a:ea typeface="Times New Roman"/>
                          <a:cs typeface="Simplified Arabic" pitchFamily="18" charset="-78"/>
                        </a:rPr>
                        <a:t>المجموع</a:t>
                      </a:r>
                      <a:endParaRPr lang="en-US" sz="2000" b="1" dirty="0">
                        <a:solidFill>
                          <a:srgbClr val="C000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rgbClr val="C00000"/>
                          </a:solidFill>
                          <a:effectLst/>
                          <a:latin typeface="Simplified Arabic" pitchFamily="18" charset="-78"/>
                          <a:ea typeface="Times New Roman"/>
                          <a:cs typeface="Simplified Arabic" pitchFamily="18" charset="-78"/>
                        </a:rPr>
                        <a:t>730 شخصاً</a:t>
                      </a:r>
                      <a:endParaRPr lang="en-US" sz="2000" b="1" dirty="0">
                        <a:solidFill>
                          <a:srgbClr val="C000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r>
            </a:tbl>
          </a:graphicData>
        </a:graphic>
      </p:graphicFrame>
      <p:graphicFrame>
        <p:nvGraphicFramePr>
          <p:cNvPr id="19" name="جدول 18"/>
          <p:cNvGraphicFramePr>
            <a:graphicFrameLocks noGrp="1"/>
          </p:cNvGraphicFramePr>
          <p:nvPr>
            <p:extLst>
              <p:ext uri="{D42A27DB-BD31-4B8C-83A1-F6EECF244321}">
                <p14:modId xmlns:p14="http://schemas.microsoft.com/office/powerpoint/2010/main" val="2937732423"/>
              </p:ext>
            </p:extLst>
          </p:nvPr>
        </p:nvGraphicFramePr>
        <p:xfrm>
          <a:off x="1334886" y="2636912"/>
          <a:ext cx="3381130" cy="3096344"/>
        </p:xfrm>
        <a:graphic>
          <a:graphicData uri="http://schemas.openxmlformats.org/drawingml/2006/table">
            <a:tbl>
              <a:tblPr rtl="1" firstRow="1" firstCol="1" bandRow="1">
                <a:effectLst>
                  <a:outerShdw blurRad="50800" dist="38100" dir="2700000" algn="tl" rotWithShape="0">
                    <a:srgbClr val="669900">
                      <a:alpha val="40000"/>
                    </a:srgbClr>
                  </a:outerShdw>
                </a:effectLst>
              </a:tblPr>
              <a:tblGrid>
                <a:gridCol w="1767256"/>
                <a:gridCol w="1613874"/>
              </a:tblGrid>
              <a:tr h="580546">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000" b="1" dirty="0" smtClean="0">
                          <a:solidFill>
                            <a:srgbClr val="000066"/>
                          </a:solidFill>
                          <a:effectLst/>
                          <a:latin typeface="Simplified Arabic" pitchFamily="18" charset="-78"/>
                          <a:cs typeface="Simplified Arabic" pitchFamily="18" charset="-78"/>
                        </a:rPr>
                        <a:t>الصنف</a:t>
                      </a:r>
                      <a:endParaRPr lang="en-US" sz="2000" b="1" dirty="0">
                        <a:solidFill>
                          <a:srgbClr val="000066"/>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000" b="1" baseline="0" dirty="0" smtClean="0">
                          <a:solidFill>
                            <a:srgbClr val="000066"/>
                          </a:solidFill>
                          <a:effectLst/>
                          <a:latin typeface="Simplified Arabic" pitchFamily="18" charset="-78"/>
                          <a:ea typeface="+mn-ea"/>
                          <a:cs typeface="Simplified Arabic" pitchFamily="18" charset="-78"/>
                        </a:rPr>
                        <a:t> العـــــدد الكلي</a:t>
                      </a:r>
                      <a:endParaRPr lang="en-US" sz="2000" b="1" dirty="0">
                        <a:solidFill>
                          <a:srgbClr val="000066"/>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r>
              <a:tr h="494594">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000" b="1" dirty="0" smtClean="0">
                          <a:solidFill>
                            <a:srgbClr val="000066"/>
                          </a:solidFill>
                          <a:effectLst/>
                          <a:latin typeface="Simplified Arabic" pitchFamily="18" charset="-78"/>
                          <a:ea typeface="+mn-ea"/>
                          <a:cs typeface="Simplified Arabic" pitchFamily="18" charset="-78"/>
                        </a:rPr>
                        <a:t>ربع دجاج مع الأرز</a:t>
                      </a:r>
                      <a:endParaRPr lang="en-US" sz="2000" b="1" dirty="0">
                        <a:solidFill>
                          <a:srgbClr val="000066"/>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cs typeface="Simplified Arabic" pitchFamily="18" charset="-78"/>
                        </a:rPr>
                        <a:t> 2920 وجبة</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487456">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000" b="1" dirty="0" smtClean="0">
                          <a:solidFill>
                            <a:srgbClr val="000066"/>
                          </a:solidFill>
                          <a:effectLst/>
                          <a:latin typeface="Simplified Arabic" pitchFamily="18" charset="-78"/>
                          <a:cs typeface="Simplified Arabic" pitchFamily="18" charset="-78"/>
                        </a:rPr>
                        <a:t>ماء</a:t>
                      </a:r>
                      <a:endParaRPr lang="en-US" sz="2000" b="1" dirty="0">
                        <a:solidFill>
                          <a:srgbClr val="000066"/>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cs typeface="Simplified Arabic" pitchFamily="18" charset="-78"/>
                        </a:rPr>
                        <a:t>3500 عبوة</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516008">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000" b="1" dirty="0" smtClean="0">
                          <a:solidFill>
                            <a:srgbClr val="000066"/>
                          </a:solidFill>
                          <a:effectLst/>
                          <a:latin typeface="Simplified Arabic" pitchFamily="18" charset="-78"/>
                          <a:ea typeface="+mn-ea"/>
                          <a:cs typeface="Simplified Arabic" pitchFamily="18" charset="-78"/>
                        </a:rPr>
                        <a:t>تمر</a:t>
                      </a:r>
                      <a:endParaRPr lang="en-US" sz="2000" b="1" dirty="0">
                        <a:solidFill>
                          <a:srgbClr val="000066"/>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cs typeface="Simplified Arabic" pitchFamily="18" charset="-78"/>
                        </a:rPr>
                        <a:t>3000 عبوة </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516008">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000" b="1" dirty="0" smtClean="0">
                          <a:solidFill>
                            <a:srgbClr val="000066"/>
                          </a:solidFill>
                          <a:effectLst/>
                          <a:latin typeface="Simplified Arabic" pitchFamily="18" charset="-78"/>
                          <a:ea typeface="Times New Roman"/>
                          <a:cs typeface="Simplified Arabic" pitchFamily="18" charset="-78"/>
                        </a:rPr>
                        <a:t>لبن</a:t>
                      </a:r>
                      <a:endParaRPr lang="en-US" sz="2000" b="1" dirty="0">
                        <a:solidFill>
                          <a:srgbClr val="000066"/>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ea typeface="Times New Roman"/>
                          <a:cs typeface="Simplified Arabic" pitchFamily="18" charset="-78"/>
                        </a:rPr>
                        <a:t>3000 عبوة</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501732">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000" b="1" dirty="0" smtClean="0">
                          <a:solidFill>
                            <a:srgbClr val="000066"/>
                          </a:solidFill>
                          <a:effectLst/>
                          <a:latin typeface="Simplified Arabic" pitchFamily="18" charset="-78"/>
                          <a:ea typeface="Times New Roman"/>
                          <a:cs typeface="Simplified Arabic" pitchFamily="18" charset="-78"/>
                        </a:rPr>
                        <a:t>عصير</a:t>
                      </a:r>
                      <a:endParaRPr lang="en-US" sz="2000" b="1" dirty="0">
                        <a:solidFill>
                          <a:srgbClr val="000066"/>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ea typeface="Times New Roman"/>
                          <a:cs typeface="Simplified Arabic" pitchFamily="18" charset="-78"/>
                        </a:rPr>
                        <a:t>3000 عبوة</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r>
            </a:tbl>
          </a:graphicData>
        </a:graphic>
      </p:graphicFrame>
      <p:sp>
        <p:nvSpPr>
          <p:cNvPr id="14" name="مستطيل مستدير الزوايا 13"/>
          <p:cNvSpPr/>
          <p:nvPr/>
        </p:nvSpPr>
        <p:spPr>
          <a:xfrm>
            <a:off x="2627783" y="908720"/>
            <a:ext cx="4283969" cy="576064"/>
          </a:xfrm>
          <a:prstGeom prst="roundRect">
            <a:avLst/>
          </a:prstGeom>
          <a:gradFill rotWithShape="1">
            <a:gsLst>
              <a:gs pos="0">
                <a:srgbClr val="C3986D">
                  <a:tint val="75000"/>
                  <a:shade val="85000"/>
                  <a:satMod val="230000"/>
                </a:srgbClr>
              </a:gs>
              <a:gs pos="25000">
                <a:srgbClr val="C3986D">
                  <a:tint val="90000"/>
                  <a:shade val="70000"/>
                  <a:satMod val="220000"/>
                </a:srgbClr>
              </a:gs>
              <a:gs pos="50000">
                <a:srgbClr val="C3986D">
                  <a:tint val="90000"/>
                  <a:shade val="58000"/>
                  <a:satMod val="225000"/>
                </a:srgbClr>
              </a:gs>
              <a:gs pos="65000">
                <a:srgbClr val="C3986D">
                  <a:tint val="90000"/>
                  <a:shade val="58000"/>
                  <a:satMod val="225000"/>
                </a:srgbClr>
              </a:gs>
              <a:gs pos="80000">
                <a:srgbClr val="C3986D">
                  <a:tint val="90000"/>
                  <a:shade val="69000"/>
                  <a:satMod val="220000"/>
                </a:srgbClr>
              </a:gs>
              <a:gs pos="100000">
                <a:srgbClr val="C3986D">
                  <a:tint val="77000"/>
                  <a:shade val="80000"/>
                  <a:satMod val="230000"/>
                </a:srgbClr>
              </a:gs>
            </a:gsLst>
            <a:lin ang="5400000" scaled="1"/>
          </a:gradFill>
          <a:ln w="10000" cap="flat" cmpd="sng" algn="ctr">
            <a:solidFill>
              <a:srgbClr val="C3986D"/>
            </a:solidFill>
            <a:prstDash val="solid"/>
          </a:ln>
          <a:effectLst>
            <a:glow rad="101600">
              <a:srgbClr val="000066">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2000" b="1" i="0" u="none" strike="noStrike" kern="0" cap="none" spc="50" normalizeH="0" baseline="0" noProof="0" dirty="0" smtClean="0">
                <a:ln w="11430">
                  <a:solidFill>
                    <a:srgbClr val="003300"/>
                  </a:solidFill>
                </a:ln>
                <a:solidFill>
                  <a:srgbClr val="000066"/>
                </a:solidFill>
                <a:effectLst>
                  <a:glow rad="63500">
                    <a:srgbClr val="000066">
                      <a:alpha val="40000"/>
                    </a:srgbClr>
                  </a:glow>
                  <a:outerShdw blurRad="76200" dist="50800" dir="5400000" algn="tl" rotWithShape="0">
                    <a:srgbClr val="000066">
                      <a:alpha val="65000"/>
                    </a:srgbClr>
                  </a:outerShdw>
                </a:effectLst>
                <a:uLnTx/>
                <a:uFillTx/>
                <a:latin typeface="Simplified Arabic" pitchFamily="18" charset="-78"/>
                <a:ea typeface="Times New Roman"/>
                <a:cs typeface="Simplified Arabic" pitchFamily="18" charset="-78"/>
              </a:rPr>
              <a:t>تفطير الصائمين بمقر</a:t>
            </a:r>
            <a:r>
              <a:rPr kumimoji="0" lang="ar-SA" sz="2000" b="1" i="0" u="none" strike="noStrike" kern="0" cap="none" spc="50" normalizeH="0" noProof="0" dirty="0" smtClean="0">
                <a:ln w="11430">
                  <a:solidFill>
                    <a:srgbClr val="003300"/>
                  </a:solidFill>
                </a:ln>
                <a:solidFill>
                  <a:srgbClr val="000066"/>
                </a:solidFill>
                <a:effectLst>
                  <a:glow rad="63500">
                    <a:srgbClr val="000066">
                      <a:alpha val="40000"/>
                    </a:srgbClr>
                  </a:glow>
                  <a:outerShdw blurRad="76200" dist="50800" dir="5400000" algn="tl" rotWithShape="0">
                    <a:srgbClr val="000066">
                      <a:alpha val="65000"/>
                    </a:srgbClr>
                  </a:outerShdw>
                </a:effectLst>
                <a:uLnTx/>
                <a:uFillTx/>
                <a:latin typeface="Simplified Arabic" pitchFamily="18" charset="-78"/>
                <a:ea typeface="Times New Roman"/>
                <a:cs typeface="Simplified Arabic" pitchFamily="18" charset="-78"/>
              </a:rPr>
              <a:t> الجمعية</a:t>
            </a:r>
            <a:r>
              <a:rPr kumimoji="0" lang="ar-SA" sz="2000" b="1" i="0" u="none" strike="noStrike" kern="0" cap="none" spc="50" normalizeH="0" baseline="0" noProof="0" dirty="0" smtClean="0">
                <a:ln w="11430">
                  <a:solidFill>
                    <a:srgbClr val="003300"/>
                  </a:solidFill>
                </a:ln>
                <a:solidFill>
                  <a:srgbClr val="000066"/>
                </a:solidFill>
                <a:effectLst>
                  <a:glow rad="63500">
                    <a:srgbClr val="000066">
                      <a:alpha val="40000"/>
                    </a:srgbClr>
                  </a:glow>
                  <a:outerShdw blurRad="76200" dist="50800" dir="5400000" algn="tl" rotWithShape="0">
                    <a:srgbClr val="000066">
                      <a:alpha val="65000"/>
                    </a:srgbClr>
                  </a:outerShdw>
                </a:effectLst>
                <a:uLnTx/>
                <a:uFillTx/>
                <a:latin typeface="Simplified Arabic" pitchFamily="18" charset="-78"/>
                <a:ea typeface="Times New Roman"/>
                <a:cs typeface="Simplified Arabic" pitchFamily="18" charset="-78"/>
              </a:rPr>
              <a:t> بالدمام</a:t>
            </a:r>
            <a:endParaRPr kumimoji="0" lang="ar-SA" sz="2000" b="1" i="0" u="none" strike="noStrike" kern="0" cap="none" spc="50" normalizeH="0" baseline="0" noProof="0" dirty="0">
              <a:ln w="11430">
                <a:solidFill>
                  <a:srgbClr val="003300"/>
                </a:solidFill>
              </a:ln>
              <a:solidFill>
                <a:srgbClr val="000066"/>
              </a:solidFill>
              <a:effectLst>
                <a:glow rad="63500">
                  <a:srgbClr val="000066">
                    <a:alpha val="40000"/>
                  </a:srgbClr>
                </a:glow>
                <a:outerShdw blurRad="76200" dist="50800" dir="5400000" algn="tl" rotWithShape="0">
                  <a:srgbClr val="000066">
                    <a:alpha val="65000"/>
                  </a:srgbClr>
                </a:outerShdw>
              </a:effectLst>
              <a:uLnTx/>
              <a:uFillTx/>
              <a:latin typeface="Simplified Arabic" pitchFamily="18" charset="-78"/>
              <a:cs typeface="Simplified Arabic" pitchFamily="18" charset="-78"/>
            </a:endParaRPr>
          </a:p>
        </p:txBody>
      </p:sp>
      <p:sp>
        <p:nvSpPr>
          <p:cNvPr id="15" name="مستطيل مستدير الزوايا 14"/>
          <p:cNvSpPr/>
          <p:nvPr/>
        </p:nvSpPr>
        <p:spPr>
          <a:xfrm>
            <a:off x="5652119" y="2078323"/>
            <a:ext cx="2304257" cy="486581"/>
          </a:xfrm>
          <a:prstGeom prst="roundRect">
            <a:avLst/>
          </a:prstGeom>
          <a:gradFill rotWithShape="1">
            <a:gsLst>
              <a:gs pos="0">
                <a:srgbClr val="C3986D">
                  <a:tint val="75000"/>
                  <a:shade val="85000"/>
                  <a:satMod val="230000"/>
                </a:srgbClr>
              </a:gs>
              <a:gs pos="25000">
                <a:srgbClr val="C3986D">
                  <a:tint val="90000"/>
                  <a:shade val="70000"/>
                  <a:satMod val="220000"/>
                </a:srgbClr>
              </a:gs>
              <a:gs pos="50000">
                <a:srgbClr val="C3986D">
                  <a:tint val="90000"/>
                  <a:shade val="58000"/>
                  <a:satMod val="225000"/>
                </a:srgbClr>
              </a:gs>
              <a:gs pos="65000">
                <a:srgbClr val="C3986D">
                  <a:tint val="90000"/>
                  <a:shade val="58000"/>
                  <a:satMod val="225000"/>
                </a:srgbClr>
              </a:gs>
              <a:gs pos="80000">
                <a:srgbClr val="C3986D">
                  <a:tint val="90000"/>
                  <a:shade val="69000"/>
                  <a:satMod val="220000"/>
                </a:srgbClr>
              </a:gs>
              <a:gs pos="100000">
                <a:srgbClr val="C3986D">
                  <a:tint val="77000"/>
                  <a:shade val="80000"/>
                  <a:satMod val="230000"/>
                </a:srgbClr>
              </a:gs>
            </a:gsLst>
            <a:lin ang="5400000" scaled="1"/>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2000" b="1" i="0" u="none" strike="noStrike" kern="0" cap="none" spc="50" normalizeH="0" baseline="0" noProof="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المشاركون في المشروع</a:t>
            </a:r>
            <a:endParaRPr kumimoji="0" lang="ar-SA" sz="2000" b="1" i="0" u="none" strike="noStrike" kern="0" cap="none" spc="50" normalizeH="0" baseline="0" noProof="0" dirty="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cs typeface="Simplified Arabic" pitchFamily="18" charset="-78"/>
            </a:endParaRPr>
          </a:p>
        </p:txBody>
      </p:sp>
      <p:sp>
        <p:nvSpPr>
          <p:cNvPr id="16" name="مستطيل مستدير الزوايا 15"/>
          <p:cNvSpPr/>
          <p:nvPr/>
        </p:nvSpPr>
        <p:spPr>
          <a:xfrm>
            <a:off x="1977480" y="2060848"/>
            <a:ext cx="2304257" cy="486581"/>
          </a:xfrm>
          <a:prstGeom prst="roundRect">
            <a:avLst/>
          </a:prstGeom>
          <a:gradFill rotWithShape="1">
            <a:gsLst>
              <a:gs pos="0">
                <a:srgbClr val="C3986D">
                  <a:tint val="75000"/>
                  <a:shade val="85000"/>
                  <a:satMod val="230000"/>
                </a:srgbClr>
              </a:gs>
              <a:gs pos="25000">
                <a:srgbClr val="C3986D">
                  <a:tint val="90000"/>
                  <a:shade val="70000"/>
                  <a:satMod val="220000"/>
                </a:srgbClr>
              </a:gs>
              <a:gs pos="50000">
                <a:srgbClr val="C3986D">
                  <a:tint val="90000"/>
                  <a:shade val="58000"/>
                  <a:satMod val="225000"/>
                </a:srgbClr>
              </a:gs>
              <a:gs pos="65000">
                <a:srgbClr val="C3986D">
                  <a:tint val="90000"/>
                  <a:shade val="58000"/>
                  <a:satMod val="225000"/>
                </a:srgbClr>
              </a:gs>
              <a:gs pos="80000">
                <a:srgbClr val="C3986D">
                  <a:tint val="90000"/>
                  <a:shade val="69000"/>
                  <a:satMod val="220000"/>
                </a:srgbClr>
              </a:gs>
              <a:gs pos="100000">
                <a:srgbClr val="C3986D">
                  <a:tint val="77000"/>
                  <a:shade val="80000"/>
                  <a:satMod val="230000"/>
                </a:srgbClr>
              </a:gs>
            </a:gsLst>
            <a:lin ang="5400000" scaled="1"/>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ar-SA" sz="2000" b="1" kern="0" spc="5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latin typeface="Simplified Arabic" pitchFamily="18" charset="-78"/>
                <a:cs typeface="Simplified Arabic" pitchFamily="18" charset="-78"/>
              </a:rPr>
              <a:t>وجــــبة الإفطـــــــــار</a:t>
            </a:r>
            <a:endParaRPr kumimoji="0" lang="ar-SA" sz="2000" b="1" i="0" u="none" strike="noStrike" kern="0" cap="none" spc="50" normalizeH="0" baseline="0" noProof="0" dirty="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cs typeface="Simplified Arabic" pitchFamily="18" charset="-78"/>
            </a:endParaRPr>
          </a:p>
        </p:txBody>
      </p:sp>
      <p:pic>
        <p:nvPicPr>
          <p:cNvPr id="10" name="Picture 2" descr="C:\Users\User\Desktop\الشعار مفرغ  copy.png">
            <a:extLst>
              <a:ext uri="{FF2B5EF4-FFF2-40B4-BE49-F238E27FC236}">
                <a16:creationId xmlns="" xmlns:a16="http://schemas.microsoft.com/office/drawing/2014/main" id="{873DA05B-4F51-AC24-54A8-A5C9B5544FCF}"/>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7668344" y="-22447"/>
            <a:ext cx="1475656" cy="1552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8732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childTnLst>
                          </p:cTn>
                        </p:par>
                        <p:par>
                          <p:cTn id="21" fill="hold">
                            <p:stCondLst>
                              <p:cond delay="2000"/>
                            </p:stCondLst>
                            <p:childTnLst>
                              <p:par>
                                <p:cTn id="22" presetID="26" presetClass="entr" presetSubtype="0" fill="hold" grpId="0" nodeType="after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down)">
                                      <p:cBhvr>
                                        <p:cTn id="24" dur="580">
                                          <p:stCondLst>
                                            <p:cond delay="0"/>
                                          </p:stCondLst>
                                        </p:cTn>
                                        <p:tgtEl>
                                          <p:spTgt spid="15"/>
                                        </p:tgtEl>
                                      </p:cBhvr>
                                    </p:animEffect>
                                    <p:anim calcmode="lin" valueType="num">
                                      <p:cBhvr>
                                        <p:cTn id="25"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30" dur="26">
                                          <p:stCondLst>
                                            <p:cond delay="650"/>
                                          </p:stCondLst>
                                        </p:cTn>
                                        <p:tgtEl>
                                          <p:spTgt spid="15"/>
                                        </p:tgtEl>
                                      </p:cBhvr>
                                      <p:to x="100000" y="60000"/>
                                    </p:animScale>
                                    <p:animScale>
                                      <p:cBhvr>
                                        <p:cTn id="31" dur="166" decel="50000">
                                          <p:stCondLst>
                                            <p:cond delay="676"/>
                                          </p:stCondLst>
                                        </p:cTn>
                                        <p:tgtEl>
                                          <p:spTgt spid="15"/>
                                        </p:tgtEl>
                                      </p:cBhvr>
                                      <p:to x="100000" y="100000"/>
                                    </p:animScale>
                                    <p:animScale>
                                      <p:cBhvr>
                                        <p:cTn id="32" dur="26">
                                          <p:stCondLst>
                                            <p:cond delay="1312"/>
                                          </p:stCondLst>
                                        </p:cTn>
                                        <p:tgtEl>
                                          <p:spTgt spid="15"/>
                                        </p:tgtEl>
                                      </p:cBhvr>
                                      <p:to x="100000" y="80000"/>
                                    </p:animScale>
                                    <p:animScale>
                                      <p:cBhvr>
                                        <p:cTn id="33" dur="166" decel="50000">
                                          <p:stCondLst>
                                            <p:cond delay="1338"/>
                                          </p:stCondLst>
                                        </p:cTn>
                                        <p:tgtEl>
                                          <p:spTgt spid="15"/>
                                        </p:tgtEl>
                                      </p:cBhvr>
                                      <p:to x="100000" y="100000"/>
                                    </p:animScale>
                                    <p:animScale>
                                      <p:cBhvr>
                                        <p:cTn id="34" dur="26">
                                          <p:stCondLst>
                                            <p:cond delay="1642"/>
                                          </p:stCondLst>
                                        </p:cTn>
                                        <p:tgtEl>
                                          <p:spTgt spid="15"/>
                                        </p:tgtEl>
                                      </p:cBhvr>
                                      <p:to x="100000" y="90000"/>
                                    </p:animScale>
                                    <p:animScale>
                                      <p:cBhvr>
                                        <p:cTn id="35" dur="166" decel="50000">
                                          <p:stCondLst>
                                            <p:cond delay="1668"/>
                                          </p:stCondLst>
                                        </p:cTn>
                                        <p:tgtEl>
                                          <p:spTgt spid="15"/>
                                        </p:tgtEl>
                                      </p:cBhvr>
                                      <p:to x="100000" y="100000"/>
                                    </p:animScale>
                                    <p:animScale>
                                      <p:cBhvr>
                                        <p:cTn id="36" dur="26">
                                          <p:stCondLst>
                                            <p:cond delay="1808"/>
                                          </p:stCondLst>
                                        </p:cTn>
                                        <p:tgtEl>
                                          <p:spTgt spid="15"/>
                                        </p:tgtEl>
                                      </p:cBhvr>
                                      <p:to x="100000" y="95000"/>
                                    </p:animScale>
                                    <p:animScale>
                                      <p:cBhvr>
                                        <p:cTn id="37" dur="166" decel="50000">
                                          <p:stCondLst>
                                            <p:cond delay="1834"/>
                                          </p:stCondLst>
                                        </p:cTn>
                                        <p:tgtEl>
                                          <p:spTgt spid="15"/>
                                        </p:tgtEl>
                                      </p:cBhvr>
                                      <p:to x="100000" y="100000"/>
                                    </p:animScale>
                                  </p:childTnLst>
                                </p:cTn>
                              </p:par>
                            </p:childTnLst>
                          </p:cTn>
                        </p:par>
                        <p:par>
                          <p:cTn id="38" fill="hold">
                            <p:stCondLst>
                              <p:cond delay="4000"/>
                            </p:stCondLst>
                            <p:childTnLst>
                              <p:par>
                                <p:cTn id="39" presetID="26" presetClass="entr" presetSubtype="0" fill="hold" grpId="0" nodeType="after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wipe(down)">
                                      <p:cBhvr>
                                        <p:cTn id="41" dur="580">
                                          <p:stCondLst>
                                            <p:cond delay="0"/>
                                          </p:stCondLst>
                                        </p:cTn>
                                        <p:tgtEl>
                                          <p:spTgt spid="16"/>
                                        </p:tgtEl>
                                      </p:cBhvr>
                                    </p:animEffect>
                                    <p:anim calcmode="lin" valueType="num">
                                      <p:cBhvr>
                                        <p:cTn id="42"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47" dur="26">
                                          <p:stCondLst>
                                            <p:cond delay="650"/>
                                          </p:stCondLst>
                                        </p:cTn>
                                        <p:tgtEl>
                                          <p:spTgt spid="16"/>
                                        </p:tgtEl>
                                      </p:cBhvr>
                                      <p:to x="100000" y="60000"/>
                                    </p:animScale>
                                    <p:animScale>
                                      <p:cBhvr>
                                        <p:cTn id="48" dur="166" decel="50000">
                                          <p:stCondLst>
                                            <p:cond delay="676"/>
                                          </p:stCondLst>
                                        </p:cTn>
                                        <p:tgtEl>
                                          <p:spTgt spid="16"/>
                                        </p:tgtEl>
                                      </p:cBhvr>
                                      <p:to x="100000" y="100000"/>
                                    </p:animScale>
                                    <p:animScale>
                                      <p:cBhvr>
                                        <p:cTn id="49" dur="26">
                                          <p:stCondLst>
                                            <p:cond delay="1312"/>
                                          </p:stCondLst>
                                        </p:cTn>
                                        <p:tgtEl>
                                          <p:spTgt spid="16"/>
                                        </p:tgtEl>
                                      </p:cBhvr>
                                      <p:to x="100000" y="80000"/>
                                    </p:animScale>
                                    <p:animScale>
                                      <p:cBhvr>
                                        <p:cTn id="50" dur="166" decel="50000">
                                          <p:stCondLst>
                                            <p:cond delay="1338"/>
                                          </p:stCondLst>
                                        </p:cTn>
                                        <p:tgtEl>
                                          <p:spTgt spid="16"/>
                                        </p:tgtEl>
                                      </p:cBhvr>
                                      <p:to x="100000" y="100000"/>
                                    </p:animScale>
                                    <p:animScale>
                                      <p:cBhvr>
                                        <p:cTn id="51" dur="26">
                                          <p:stCondLst>
                                            <p:cond delay="1642"/>
                                          </p:stCondLst>
                                        </p:cTn>
                                        <p:tgtEl>
                                          <p:spTgt spid="16"/>
                                        </p:tgtEl>
                                      </p:cBhvr>
                                      <p:to x="100000" y="90000"/>
                                    </p:animScale>
                                    <p:animScale>
                                      <p:cBhvr>
                                        <p:cTn id="52" dur="166" decel="50000">
                                          <p:stCondLst>
                                            <p:cond delay="1668"/>
                                          </p:stCondLst>
                                        </p:cTn>
                                        <p:tgtEl>
                                          <p:spTgt spid="16"/>
                                        </p:tgtEl>
                                      </p:cBhvr>
                                      <p:to x="100000" y="100000"/>
                                    </p:animScale>
                                    <p:animScale>
                                      <p:cBhvr>
                                        <p:cTn id="53" dur="26">
                                          <p:stCondLst>
                                            <p:cond delay="1808"/>
                                          </p:stCondLst>
                                        </p:cTn>
                                        <p:tgtEl>
                                          <p:spTgt spid="16"/>
                                        </p:tgtEl>
                                      </p:cBhvr>
                                      <p:to x="100000" y="95000"/>
                                    </p:animScale>
                                    <p:animScale>
                                      <p:cBhvr>
                                        <p:cTn id="54"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10888082" y="378408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solidFill>
                <a:srgbClr val="FF0000"/>
              </a:solidFill>
            </a:endParaRPr>
          </a:p>
        </p:txBody>
      </p:sp>
      <p:sp>
        <p:nvSpPr>
          <p:cNvPr id="8" name="Rectangle 1"/>
          <p:cNvSpPr>
            <a:spLocks noChangeArrowheads="1"/>
          </p:cNvSpPr>
          <p:nvPr/>
        </p:nvSpPr>
        <p:spPr bwMode="auto">
          <a:xfrm>
            <a:off x="2344296" y="2136898"/>
            <a:ext cx="4536504"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endParaRPr kumimoji="0" lang="en-US" sz="900" b="1" i="0" strike="noStrike" cap="none" normalizeH="0" baseline="0" dirty="0">
              <a:ln>
                <a:noFill/>
              </a:ln>
              <a:solidFill>
                <a:srgbClr val="C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Arial" pitchFamily="34" charset="0"/>
              <a:cs typeface="Arial" pitchFamily="34" charset="0"/>
            </a:endParaRPr>
          </a:p>
        </p:txBody>
      </p:sp>
      <p:graphicFrame>
        <p:nvGraphicFramePr>
          <p:cNvPr id="12" name="جدول 11"/>
          <p:cNvGraphicFramePr>
            <a:graphicFrameLocks noGrp="1"/>
          </p:cNvGraphicFramePr>
          <p:nvPr>
            <p:extLst>
              <p:ext uri="{D42A27DB-BD31-4B8C-83A1-F6EECF244321}">
                <p14:modId xmlns:p14="http://schemas.microsoft.com/office/powerpoint/2010/main" val="2386524482"/>
              </p:ext>
            </p:extLst>
          </p:nvPr>
        </p:nvGraphicFramePr>
        <p:xfrm>
          <a:off x="4860032" y="2636912"/>
          <a:ext cx="3888432" cy="2736306"/>
        </p:xfrm>
        <a:graphic>
          <a:graphicData uri="http://schemas.openxmlformats.org/drawingml/2006/table">
            <a:tbl>
              <a:tblPr rtl="1" firstRow="1" firstCol="1" bandRow="1">
                <a:effectLst>
                  <a:outerShdw blurRad="50800" dist="38100" dir="2700000" algn="tl" rotWithShape="0">
                    <a:srgbClr val="669900">
                      <a:alpha val="40000"/>
                    </a:srgbClr>
                  </a:outerShdw>
                </a:effectLst>
              </a:tblPr>
              <a:tblGrid>
                <a:gridCol w="1466259"/>
                <a:gridCol w="1135467"/>
                <a:gridCol w="1286706"/>
              </a:tblGrid>
              <a:tr h="480858">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600" dirty="0" smtClean="0">
                          <a:solidFill>
                            <a:srgbClr val="003300"/>
                          </a:solidFill>
                          <a:effectLst/>
                          <a:latin typeface="Simplified Arabic" pitchFamily="18" charset="-78"/>
                          <a:cs typeface="Simplified Arabic" pitchFamily="18" charset="-78"/>
                        </a:rPr>
                        <a:t>النشـــاط</a:t>
                      </a:r>
                      <a:endParaRPr lang="en-US" sz="16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600" dirty="0" smtClean="0">
                          <a:solidFill>
                            <a:srgbClr val="003300"/>
                          </a:solidFill>
                          <a:effectLst/>
                          <a:latin typeface="Simplified Arabic" pitchFamily="18" charset="-78"/>
                          <a:cs typeface="Simplified Arabic" pitchFamily="18" charset="-78"/>
                        </a:rPr>
                        <a:t>عــــدد الأنشطة</a:t>
                      </a:r>
                      <a:endParaRPr lang="en-US" sz="16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600" dirty="0" smtClean="0">
                          <a:solidFill>
                            <a:srgbClr val="003300"/>
                          </a:solidFill>
                          <a:effectLst/>
                          <a:latin typeface="Simplified Arabic" pitchFamily="18" charset="-78"/>
                          <a:ea typeface="Times New Roman"/>
                          <a:cs typeface="Simplified Arabic" pitchFamily="18" charset="-78"/>
                        </a:rPr>
                        <a:t>عدد المستفيدين</a:t>
                      </a:r>
                      <a:endParaRPr lang="en-US" sz="16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r>
              <a:tr h="480858">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600" dirty="0" smtClean="0">
                          <a:solidFill>
                            <a:srgbClr val="003300"/>
                          </a:solidFill>
                          <a:effectLst/>
                          <a:latin typeface="Simplified Arabic" pitchFamily="18" charset="-78"/>
                          <a:cs typeface="Simplified Arabic" pitchFamily="18" charset="-78"/>
                        </a:rPr>
                        <a:t>الدروس التعليمية</a:t>
                      </a:r>
                      <a:endParaRPr lang="en-US" sz="16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600" b="1" dirty="0" smtClean="0">
                          <a:solidFill>
                            <a:schemeClr val="tx1"/>
                          </a:solidFill>
                          <a:effectLst/>
                          <a:latin typeface="Simplified Arabic" pitchFamily="18" charset="-78"/>
                          <a:cs typeface="Simplified Arabic" pitchFamily="18" charset="-78"/>
                        </a:rPr>
                        <a:t>65 درساً</a:t>
                      </a:r>
                      <a:endParaRPr lang="en-US" sz="16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600" b="1" dirty="0" smtClean="0">
                          <a:solidFill>
                            <a:schemeClr val="tx1"/>
                          </a:solidFill>
                          <a:effectLst/>
                          <a:latin typeface="Simplified Arabic" pitchFamily="18" charset="-78"/>
                          <a:ea typeface="Times New Roman"/>
                          <a:cs typeface="Simplified Arabic" pitchFamily="18" charset="-78"/>
                        </a:rPr>
                        <a:t>18000 شخص</a:t>
                      </a:r>
                      <a:endParaRPr lang="en-US" sz="16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480858">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600" dirty="0">
                          <a:solidFill>
                            <a:srgbClr val="003300"/>
                          </a:solidFill>
                          <a:effectLst/>
                          <a:latin typeface="Simplified Arabic" pitchFamily="18" charset="-78"/>
                          <a:cs typeface="Simplified Arabic" pitchFamily="18" charset="-78"/>
                        </a:rPr>
                        <a:t>الكلمات واللقاءات</a:t>
                      </a:r>
                      <a:endParaRPr lang="en-US" sz="16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en-US" sz="1600" b="1" dirty="0" smtClean="0">
                          <a:solidFill>
                            <a:schemeClr val="tx1"/>
                          </a:solidFill>
                          <a:effectLst/>
                          <a:latin typeface="Simplified Arabic" pitchFamily="18" charset="-78"/>
                          <a:cs typeface="Simplified Arabic" pitchFamily="18" charset="-78"/>
                        </a:rPr>
                        <a:t> </a:t>
                      </a:r>
                      <a:r>
                        <a:rPr lang="ar-SA" sz="1600" b="1" dirty="0" smtClean="0">
                          <a:solidFill>
                            <a:schemeClr val="tx1"/>
                          </a:solidFill>
                          <a:effectLst/>
                          <a:latin typeface="Simplified Arabic" pitchFamily="18" charset="-78"/>
                          <a:cs typeface="Simplified Arabic" pitchFamily="18" charset="-78"/>
                        </a:rPr>
                        <a:t>60 نشاطاً</a:t>
                      </a:r>
                      <a:endParaRPr lang="en-US" sz="16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600" b="1" dirty="0" smtClean="0">
                          <a:solidFill>
                            <a:schemeClr val="tx1"/>
                          </a:solidFill>
                          <a:effectLst/>
                          <a:latin typeface="Simplified Arabic" pitchFamily="18" charset="-78"/>
                          <a:ea typeface="Times New Roman"/>
                          <a:cs typeface="Simplified Arabic" pitchFamily="18" charset="-78"/>
                        </a:rPr>
                        <a:t>120 شخصاً</a:t>
                      </a:r>
                      <a:endParaRPr lang="en-US" sz="16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480858">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600" dirty="0" smtClean="0">
                          <a:solidFill>
                            <a:srgbClr val="003300"/>
                          </a:solidFill>
                          <a:effectLst/>
                          <a:latin typeface="Simplified Arabic" pitchFamily="18" charset="-78"/>
                          <a:cs typeface="Simplified Arabic" pitchFamily="18" charset="-78"/>
                        </a:rPr>
                        <a:t>المطبوعات الدعوية</a:t>
                      </a:r>
                      <a:endParaRPr lang="en-US" sz="16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600" b="1" dirty="0">
                          <a:solidFill>
                            <a:schemeClr val="tx1"/>
                          </a:solidFill>
                          <a:effectLst/>
                          <a:latin typeface="Simplified Arabic" pitchFamily="18" charset="-78"/>
                          <a:cs typeface="Simplified Arabic" pitchFamily="18" charset="-78"/>
                        </a:rPr>
                        <a:t> </a:t>
                      </a:r>
                      <a:r>
                        <a:rPr lang="ar-SA" sz="1600" b="1" dirty="0" smtClean="0">
                          <a:solidFill>
                            <a:schemeClr val="tx1"/>
                          </a:solidFill>
                          <a:effectLst/>
                          <a:latin typeface="Simplified Arabic" pitchFamily="18" charset="-78"/>
                          <a:cs typeface="Simplified Arabic" pitchFamily="18" charset="-78"/>
                        </a:rPr>
                        <a:t>2200</a:t>
                      </a:r>
                      <a:r>
                        <a:rPr lang="en-US" sz="1600" b="1" dirty="0" smtClean="0">
                          <a:solidFill>
                            <a:schemeClr val="tx1"/>
                          </a:solidFill>
                          <a:effectLst/>
                          <a:latin typeface="Simplified Arabic" pitchFamily="18" charset="-78"/>
                          <a:cs typeface="Simplified Arabic" pitchFamily="18" charset="-78"/>
                        </a:rPr>
                        <a:t> </a:t>
                      </a:r>
                      <a:r>
                        <a:rPr lang="ar-SA" sz="1600" b="1" baseline="0" dirty="0" smtClean="0">
                          <a:solidFill>
                            <a:schemeClr val="tx1"/>
                          </a:solidFill>
                          <a:effectLst/>
                          <a:latin typeface="Simplified Arabic" pitchFamily="18" charset="-78"/>
                          <a:cs typeface="Simplified Arabic" pitchFamily="18" charset="-78"/>
                        </a:rPr>
                        <a:t>نسخةً</a:t>
                      </a:r>
                      <a:endParaRPr lang="en-US" sz="16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600" b="1" dirty="0" smtClean="0">
                          <a:solidFill>
                            <a:schemeClr val="tx1"/>
                          </a:solidFill>
                          <a:effectLst/>
                          <a:latin typeface="Simplified Arabic" pitchFamily="18" charset="-78"/>
                          <a:ea typeface="Times New Roman"/>
                          <a:cs typeface="Simplified Arabic" pitchFamily="18" charset="-78"/>
                        </a:rPr>
                        <a:t>1100 شخص</a:t>
                      </a:r>
                      <a:endParaRPr lang="en-US" sz="16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332016">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600" dirty="0" smtClean="0">
                          <a:solidFill>
                            <a:srgbClr val="003300"/>
                          </a:solidFill>
                          <a:effectLst/>
                          <a:latin typeface="Simplified Arabic" pitchFamily="18" charset="-78"/>
                          <a:ea typeface="Times New Roman"/>
                          <a:cs typeface="Simplified Arabic" pitchFamily="18" charset="-78"/>
                        </a:rPr>
                        <a:t>أنشطة متنوعة</a:t>
                      </a:r>
                      <a:endParaRPr lang="en-US" sz="16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600" b="1" dirty="0" smtClean="0">
                          <a:solidFill>
                            <a:schemeClr val="tx1"/>
                          </a:solidFill>
                          <a:effectLst/>
                          <a:latin typeface="Simplified Arabic" pitchFamily="18" charset="-78"/>
                          <a:ea typeface="Times New Roman"/>
                          <a:cs typeface="Simplified Arabic" pitchFamily="18" charset="-78"/>
                        </a:rPr>
                        <a:t>70 نشاطاً</a:t>
                      </a:r>
                      <a:endParaRPr lang="en-US" sz="16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600" b="1" dirty="0" smtClean="0">
                          <a:solidFill>
                            <a:schemeClr val="tx1"/>
                          </a:solidFill>
                          <a:effectLst/>
                          <a:latin typeface="Simplified Arabic" pitchFamily="18" charset="-78"/>
                          <a:ea typeface="Times New Roman"/>
                          <a:cs typeface="Simplified Arabic" pitchFamily="18" charset="-78"/>
                        </a:rPr>
                        <a:t>140 شخصاً</a:t>
                      </a:r>
                      <a:endParaRPr lang="en-US" sz="16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480858">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600" dirty="0" smtClean="0">
                          <a:solidFill>
                            <a:srgbClr val="800000"/>
                          </a:solidFill>
                          <a:effectLst/>
                          <a:latin typeface="Simplified Arabic" pitchFamily="18" charset="-78"/>
                          <a:cs typeface="Simplified Arabic" pitchFamily="18" charset="-78"/>
                        </a:rPr>
                        <a:t>العدد</a:t>
                      </a:r>
                      <a:r>
                        <a:rPr lang="ar-SA" sz="1600" baseline="0" dirty="0" smtClean="0">
                          <a:solidFill>
                            <a:srgbClr val="800000"/>
                          </a:solidFill>
                          <a:effectLst/>
                          <a:latin typeface="Simplified Arabic" pitchFamily="18" charset="-78"/>
                          <a:cs typeface="Simplified Arabic" pitchFamily="18" charset="-78"/>
                        </a:rPr>
                        <a:t> الكلي</a:t>
                      </a:r>
                      <a:endParaRPr lang="en-US" sz="1600" dirty="0">
                        <a:solidFill>
                          <a:srgbClr val="8000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600" b="1" dirty="0" smtClean="0">
                          <a:solidFill>
                            <a:srgbClr val="800000"/>
                          </a:solidFill>
                          <a:effectLst/>
                          <a:latin typeface="Simplified Arabic" pitchFamily="18" charset="-78"/>
                          <a:cs typeface="Simplified Arabic" pitchFamily="18" charset="-78"/>
                        </a:rPr>
                        <a:t>2395 نشاطاً</a:t>
                      </a:r>
                      <a:endParaRPr lang="en-US" sz="1600" b="1" dirty="0">
                        <a:solidFill>
                          <a:srgbClr val="800000"/>
                        </a:solidFill>
                        <a:effectLst/>
                        <a:latin typeface="Simplified Arabic" pitchFamily="18" charset="-78"/>
                        <a:ea typeface="Times New Roman"/>
                        <a:cs typeface="Simplified Arabic" pitchFamily="18" charset="-78"/>
                      </a:endParaRPr>
                    </a:p>
                  </a:txBody>
                  <a:tcPr marL="68580" marR="6858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600" b="1" dirty="0" smtClean="0">
                          <a:solidFill>
                            <a:srgbClr val="800000"/>
                          </a:solidFill>
                          <a:effectLst/>
                          <a:latin typeface="Simplified Arabic" pitchFamily="18" charset="-78"/>
                          <a:ea typeface="Times New Roman"/>
                          <a:cs typeface="Simplified Arabic" pitchFamily="18" charset="-78"/>
                        </a:rPr>
                        <a:t>19360 شخصاً</a:t>
                      </a:r>
                      <a:endParaRPr lang="en-US" sz="1600" b="1" dirty="0">
                        <a:solidFill>
                          <a:srgbClr val="800000"/>
                        </a:solidFill>
                        <a:effectLst/>
                        <a:latin typeface="Simplified Arabic" pitchFamily="18" charset="-78"/>
                        <a:ea typeface="Times New Roman"/>
                        <a:cs typeface="Simplified Arabic" pitchFamily="18" charset="-78"/>
                      </a:endParaRPr>
                    </a:p>
                  </a:txBody>
                  <a:tcPr marL="68580" marR="68580"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bl>
          </a:graphicData>
        </a:graphic>
      </p:graphicFrame>
      <p:sp>
        <p:nvSpPr>
          <p:cNvPr id="13" name="مستطيل مستدير الزوايا 12"/>
          <p:cNvSpPr/>
          <p:nvPr/>
        </p:nvSpPr>
        <p:spPr>
          <a:xfrm>
            <a:off x="1547664" y="2069462"/>
            <a:ext cx="2543124" cy="495442"/>
          </a:xfrm>
          <a:prstGeom prst="roundRect">
            <a:avLst/>
          </a:prstGeom>
          <a:gradFill rotWithShape="1">
            <a:gsLst>
              <a:gs pos="0">
                <a:srgbClr val="C3986D">
                  <a:tint val="75000"/>
                  <a:shade val="85000"/>
                  <a:satMod val="230000"/>
                </a:srgbClr>
              </a:gs>
              <a:gs pos="25000">
                <a:srgbClr val="C3986D">
                  <a:tint val="90000"/>
                  <a:shade val="70000"/>
                  <a:satMod val="220000"/>
                </a:srgbClr>
              </a:gs>
              <a:gs pos="50000">
                <a:srgbClr val="C3986D">
                  <a:tint val="90000"/>
                  <a:shade val="58000"/>
                  <a:satMod val="225000"/>
                </a:srgbClr>
              </a:gs>
              <a:gs pos="65000">
                <a:srgbClr val="C3986D">
                  <a:tint val="90000"/>
                  <a:shade val="58000"/>
                  <a:satMod val="225000"/>
                </a:srgbClr>
              </a:gs>
              <a:gs pos="80000">
                <a:srgbClr val="C3986D">
                  <a:tint val="90000"/>
                  <a:shade val="69000"/>
                  <a:satMod val="220000"/>
                </a:srgbClr>
              </a:gs>
              <a:gs pos="100000">
                <a:srgbClr val="C3986D">
                  <a:tint val="77000"/>
                  <a:shade val="80000"/>
                  <a:satMod val="230000"/>
                </a:srgbClr>
              </a:gs>
            </a:gsLst>
            <a:lin ang="5400000" scaled="1"/>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2000" b="1" i="0" u="none" strike="noStrike" kern="0" cap="none" spc="50" normalizeH="0" baseline="0" noProof="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البرامج  المتخصصة </a:t>
            </a:r>
            <a:endParaRPr kumimoji="0" lang="ar-SA" sz="2000" b="1" i="0" u="none" strike="noStrike" kern="0" cap="none" spc="50" normalizeH="0" baseline="0" noProof="0" dirty="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cs typeface="Simplified Arabic" pitchFamily="18" charset="-78"/>
            </a:endParaRPr>
          </a:p>
        </p:txBody>
      </p:sp>
      <p:graphicFrame>
        <p:nvGraphicFramePr>
          <p:cNvPr id="14" name="جدول 13"/>
          <p:cNvGraphicFramePr>
            <a:graphicFrameLocks noGrp="1"/>
          </p:cNvGraphicFramePr>
          <p:nvPr>
            <p:extLst>
              <p:ext uri="{D42A27DB-BD31-4B8C-83A1-F6EECF244321}">
                <p14:modId xmlns:p14="http://schemas.microsoft.com/office/powerpoint/2010/main" val="1603718518"/>
              </p:ext>
            </p:extLst>
          </p:nvPr>
        </p:nvGraphicFramePr>
        <p:xfrm>
          <a:off x="611560" y="2636912"/>
          <a:ext cx="4032450" cy="2781948"/>
        </p:xfrm>
        <a:graphic>
          <a:graphicData uri="http://schemas.openxmlformats.org/drawingml/2006/table">
            <a:tbl>
              <a:tblPr rtl="1" firstRow="1" firstCol="1" bandRow="1">
                <a:effectLst>
                  <a:outerShdw blurRad="50800" dist="38100" dir="2700000" algn="tl" rotWithShape="0">
                    <a:srgbClr val="669900">
                      <a:alpha val="40000"/>
                    </a:srgbClr>
                  </a:outerShdw>
                </a:effectLst>
              </a:tblPr>
              <a:tblGrid>
                <a:gridCol w="1381191"/>
                <a:gridCol w="1342369"/>
                <a:gridCol w="1308890"/>
              </a:tblGrid>
              <a:tr h="522804">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800" dirty="0" smtClean="0">
                          <a:solidFill>
                            <a:srgbClr val="003300"/>
                          </a:solidFill>
                          <a:effectLst/>
                          <a:latin typeface="Simplified Arabic" pitchFamily="18" charset="-78"/>
                          <a:cs typeface="Simplified Arabic" pitchFamily="18" charset="-78"/>
                        </a:rPr>
                        <a:t>اسم البرنامج</a:t>
                      </a:r>
                      <a:endParaRPr lang="en-US" sz="18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800" baseline="0" dirty="0" smtClean="0">
                          <a:solidFill>
                            <a:srgbClr val="003300"/>
                          </a:solidFill>
                          <a:effectLst/>
                          <a:latin typeface="Simplified Arabic" pitchFamily="18" charset="-78"/>
                          <a:cs typeface="Simplified Arabic" pitchFamily="18" charset="-78"/>
                        </a:rPr>
                        <a:t>المشاركين</a:t>
                      </a:r>
                      <a:endParaRPr lang="en-US" sz="18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800" dirty="0" smtClean="0">
                          <a:solidFill>
                            <a:srgbClr val="003300"/>
                          </a:solidFill>
                          <a:effectLst/>
                          <a:latin typeface="Simplified Arabic" pitchFamily="18" charset="-78"/>
                          <a:ea typeface="Times New Roman"/>
                          <a:cs typeface="Simplified Arabic" pitchFamily="18" charset="-78"/>
                        </a:rPr>
                        <a:t> المستفيدين</a:t>
                      </a:r>
                      <a:endParaRPr lang="en-US" sz="18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r>
              <a:tr h="438973">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800" dirty="0" smtClean="0">
                          <a:solidFill>
                            <a:srgbClr val="003300"/>
                          </a:solidFill>
                          <a:effectLst/>
                          <a:latin typeface="Simplified Arabic" pitchFamily="18" charset="-78"/>
                          <a:cs typeface="Simplified Arabic" pitchFamily="18" charset="-78"/>
                        </a:rPr>
                        <a:t>الإفطار الدعوي</a:t>
                      </a:r>
                      <a:endParaRPr lang="en-US" sz="18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800" b="1" dirty="0" smtClean="0">
                          <a:solidFill>
                            <a:schemeClr val="tx1"/>
                          </a:solidFill>
                          <a:effectLst/>
                          <a:latin typeface="Simplified Arabic" pitchFamily="18" charset="-78"/>
                          <a:ea typeface="+mn-ea"/>
                          <a:cs typeface="Simplified Arabic" pitchFamily="18" charset="-78"/>
                        </a:rPr>
                        <a:t>الجالية</a:t>
                      </a:r>
                      <a:r>
                        <a:rPr lang="ar-SA" sz="1800" b="1" baseline="0" dirty="0" smtClean="0">
                          <a:solidFill>
                            <a:schemeClr val="tx1"/>
                          </a:solidFill>
                          <a:effectLst/>
                          <a:latin typeface="Simplified Arabic" pitchFamily="18" charset="-78"/>
                          <a:ea typeface="+mn-ea"/>
                          <a:cs typeface="Simplified Arabic" pitchFamily="18" charset="-78"/>
                        </a:rPr>
                        <a:t> التاميلية</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800" b="1" dirty="0" smtClean="0">
                          <a:solidFill>
                            <a:schemeClr val="tx1"/>
                          </a:solidFill>
                          <a:effectLst/>
                          <a:latin typeface="Simplified Arabic" pitchFamily="18" charset="-78"/>
                          <a:ea typeface="Times New Roman"/>
                          <a:cs typeface="Simplified Arabic" pitchFamily="18" charset="-78"/>
                        </a:rPr>
                        <a:t>450 شخصاً</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464684">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800" dirty="0" smtClean="0">
                          <a:solidFill>
                            <a:srgbClr val="003300"/>
                          </a:solidFill>
                          <a:effectLst/>
                          <a:latin typeface="Simplified Arabic" pitchFamily="18" charset="-78"/>
                          <a:cs typeface="Simplified Arabic" pitchFamily="18" charset="-78"/>
                        </a:rPr>
                        <a:t>الرسائل</a:t>
                      </a:r>
                      <a:r>
                        <a:rPr lang="ar-SA" sz="1800" baseline="0" dirty="0" smtClean="0">
                          <a:solidFill>
                            <a:srgbClr val="003300"/>
                          </a:solidFill>
                          <a:effectLst/>
                          <a:latin typeface="Simplified Arabic" pitchFamily="18" charset="-78"/>
                          <a:cs typeface="Simplified Arabic" pitchFamily="18" charset="-78"/>
                        </a:rPr>
                        <a:t> التعليم</a:t>
                      </a:r>
                      <a:r>
                        <a:rPr lang="ar-SA" sz="1800" dirty="0" smtClean="0">
                          <a:solidFill>
                            <a:srgbClr val="003300"/>
                          </a:solidFill>
                          <a:effectLst/>
                          <a:latin typeface="Simplified Arabic" pitchFamily="18" charset="-78"/>
                          <a:cs typeface="Simplified Arabic" pitchFamily="18" charset="-78"/>
                        </a:rPr>
                        <a:t>ية</a:t>
                      </a:r>
                      <a:endParaRPr lang="en-US" sz="18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800" b="1" dirty="0" smtClean="0">
                          <a:solidFill>
                            <a:schemeClr val="tx1"/>
                          </a:solidFill>
                          <a:effectLst/>
                          <a:latin typeface="Simplified Arabic" pitchFamily="18" charset="-78"/>
                          <a:ea typeface="+mn-ea"/>
                          <a:cs typeface="Simplified Arabic" pitchFamily="18" charset="-78"/>
                        </a:rPr>
                        <a:t>الجالية</a:t>
                      </a:r>
                      <a:r>
                        <a:rPr lang="ar-SA" sz="1800" b="1" baseline="0" dirty="0" smtClean="0">
                          <a:solidFill>
                            <a:schemeClr val="tx1"/>
                          </a:solidFill>
                          <a:effectLst/>
                          <a:latin typeface="Simplified Arabic" pitchFamily="18" charset="-78"/>
                          <a:ea typeface="+mn-ea"/>
                          <a:cs typeface="Simplified Arabic" pitchFamily="18" charset="-78"/>
                        </a:rPr>
                        <a:t> الأردية</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800" b="1" dirty="0" smtClean="0">
                          <a:solidFill>
                            <a:schemeClr val="tx1"/>
                          </a:solidFill>
                          <a:effectLst/>
                          <a:latin typeface="Simplified Arabic" pitchFamily="18" charset="-78"/>
                          <a:ea typeface="Times New Roman"/>
                          <a:cs typeface="Simplified Arabic" pitchFamily="18" charset="-78"/>
                        </a:rPr>
                        <a:t>380 شخصاً</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451829">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800" dirty="0" smtClean="0">
                          <a:solidFill>
                            <a:srgbClr val="003300"/>
                          </a:solidFill>
                          <a:effectLst/>
                          <a:latin typeface="Simplified Arabic" pitchFamily="18" charset="-78"/>
                          <a:ea typeface="Times New Roman"/>
                          <a:cs typeface="Simplified Arabic" pitchFamily="18" charset="-78"/>
                        </a:rPr>
                        <a:t>مسابقة رمضان</a:t>
                      </a:r>
                      <a:endParaRPr lang="en-US" sz="18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800" b="1" dirty="0" smtClean="0">
                          <a:solidFill>
                            <a:schemeClr val="tx1"/>
                          </a:solidFill>
                          <a:effectLst/>
                          <a:latin typeface="Simplified Arabic" pitchFamily="18" charset="-78"/>
                          <a:ea typeface="+mn-ea"/>
                          <a:cs typeface="Simplified Arabic" pitchFamily="18" charset="-78"/>
                        </a:rPr>
                        <a:t>الجالية</a:t>
                      </a:r>
                      <a:r>
                        <a:rPr lang="ar-SA" sz="1800" b="1" baseline="0" dirty="0" smtClean="0">
                          <a:solidFill>
                            <a:schemeClr val="tx1"/>
                          </a:solidFill>
                          <a:effectLst/>
                          <a:latin typeface="Simplified Arabic" pitchFamily="18" charset="-78"/>
                          <a:ea typeface="+mn-ea"/>
                          <a:cs typeface="Simplified Arabic" pitchFamily="18" charset="-78"/>
                        </a:rPr>
                        <a:t> التاميلية</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800" b="1" dirty="0" smtClean="0">
                          <a:solidFill>
                            <a:schemeClr val="tx1"/>
                          </a:solidFill>
                          <a:effectLst/>
                          <a:latin typeface="Simplified Arabic" pitchFamily="18" charset="-78"/>
                          <a:ea typeface="Times New Roman"/>
                          <a:cs typeface="Simplified Arabic" pitchFamily="18" charset="-78"/>
                        </a:rPr>
                        <a:t>600 شخص</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451829">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800" dirty="0" smtClean="0">
                          <a:solidFill>
                            <a:srgbClr val="003300"/>
                          </a:solidFill>
                          <a:effectLst/>
                          <a:latin typeface="Simplified Arabic" pitchFamily="18" charset="-78"/>
                          <a:ea typeface="Times New Roman"/>
                          <a:cs typeface="Simplified Arabic" pitchFamily="18" charset="-78"/>
                        </a:rPr>
                        <a:t>استراحة الجمعة</a:t>
                      </a:r>
                      <a:endParaRPr lang="en-US" sz="18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800" b="1" dirty="0" smtClean="0">
                          <a:solidFill>
                            <a:schemeClr val="tx1"/>
                          </a:solidFill>
                          <a:effectLst/>
                          <a:latin typeface="Simplified Arabic" pitchFamily="18" charset="-78"/>
                          <a:ea typeface="Times New Roman"/>
                          <a:cs typeface="Simplified Arabic" pitchFamily="18" charset="-78"/>
                        </a:rPr>
                        <a:t>الجالية</a:t>
                      </a:r>
                      <a:r>
                        <a:rPr lang="ar-SA" sz="1800" b="1" baseline="0" dirty="0" smtClean="0">
                          <a:solidFill>
                            <a:schemeClr val="tx1"/>
                          </a:solidFill>
                          <a:effectLst/>
                          <a:latin typeface="Simplified Arabic" pitchFamily="18" charset="-78"/>
                          <a:ea typeface="Times New Roman"/>
                          <a:cs typeface="Simplified Arabic" pitchFamily="18" charset="-78"/>
                        </a:rPr>
                        <a:t> الفلبينية</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800" b="1" dirty="0" smtClean="0">
                          <a:solidFill>
                            <a:schemeClr val="tx1"/>
                          </a:solidFill>
                          <a:effectLst/>
                          <a:latin typeface="Simplified Arabic" pitchFamily="18" charset="-78"/>
                          <a:ea typeface="Times New Roman"/>
                          <a:cs typeface="Simplified Arabic" pitchFamily="18" charset="-78"/>
                        </a:rPr>
                        <a:t>400 شخص</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451829">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800" dirty="0" smtClean="0">
                          <a:solidFill>
                            <a:srgbClr val="800000"/>
                          </a:solidFill>
                          <a:effectLst/>
                          <a:latin typeface="Simplified Arabic" pitchFamily="18" charset="-78"/>
                          <a:ea typeface="Times New Roman"/>
                          <a:cs typeface="Simplified Arabic" pitchFamily="18" charset="-78"/>
                        </a:rPr>
                        <a:t>العدد الكلي</a:t>
                      </a:r>
                      <a:endParaRPr lang="en-US" sz="1800" dirty="0">
                        <a:solidFill>
                          <a:srgbClr val="8000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800" b="1" dirty="0" smtClean="0">
                          <a:solidFill>
                            <a:srgbClr val="800000"/>
                          </a:solidFill>
                          <a:effectLst/>
                          <a:latin typeface="Simplified Arabic" pitchFamily="18" charset="-78"/>
                          <a:ea typeface="Times New Roman"/>
                          <a:cs typeface="Simplified Arabic" pitchFamily="18" charset="-78"/>
                        </a:rPr>
                        <a:t>-</a:t>
                      </a:r>
                      <a:endParaRPr lang="en-US" sz="1800" b="1" dirty="0">
                        <a:solidFill>
                          <a:srgbClr val="8000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800" b="1" dirty="0" smtClean="0">
                          <a:solidFill>
                            <a:srgbClr val="800000"/>
                          </a:solidFill>
                          <a:effectLst/>
                          <a:latin typeface="Simplified Arabic" pitchFamily="18" charset="-78"/>
                          <a:ea typeface="Times New Roman"/>
                          <a:cs typeface="Simplified Arabic" pitchFamily="18" charset="-78"/>
                        </a:rPr>
                        <a:t>1830 شخصاً</a:t>
                      </a:r>
                      <a:endParaRPr lang="en-US" sz="1800" b="1" dirty="0">
                        <a:solidFill>
                          <a:srgbClr val="8000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bl>
          </a:graphicData>
        </a:graphic>
      </p:graphicFrame>
      <p:sp>
        <p:nvSpPr>
          <p:cNvPr id="15" name="مستطيل مستدير الزوايا 14"/>
          <p:cNvSpPr/>
          <p:nvPr/>
        </p:nvSpPr>
        <p:spPr>
          <a:xfrm>
            <a:off x="5436096" y="2078323"/>
            <a:ext cx="2592288" cy="486581"/>
          </a:xfrm>
          <a:prstGeom prst="roundRect">
            <a:avLst/>
          </a:prstGeom>
          <a:gradFill rotWithShape="1">
            <a:gsLst>
              <a:gs pos="0">
                <a:srgbClr val="C3986D">
                  <a:tint val="75000"/>
                  <a:shade val="85000"/>
                  <a:satMod val="230000"/>
                </a:srgbClr>
              </a:gs>
              <a:gs pos="25000">
                <a:srgbClr val="C3986D">
                  <a:tint val="90000"/>
                  <a:shade val="70000"/>
                  <a:satMod val="220000"/>
                </a:srgbClr>
              </a:gs>
              <a:gs pos="50000">
                <a:srgbClr val="C3986D">
                  <a:tint val="90000"/>
                  <a:shade val="58000"/>
                  <a:satMod val="225000"/>
                </a:srgbClr>
              </a:gs>
              <a:gs pos="65000">
                <a:srgbClr val="C3986D">
                  <a:tint val="90000"/>
                  <a:shade val="58000"/>
                  <a:satMod val="225000"/>
                </a:srgbClr>
              </a:gs>
              <a:gs pos="80000">
                <a:srgbClr val="C3986D">
                  <a:tint val="90000"/>
                  <a:shade val="69000"/>
                  <a:satMod val="220000"/>
                </a:srgbClr>
              </a:gs>
              <a:gs pos="100000">
                <a:srgbClr val="C3986D">
                  <a:tint val="77000"/>
                  <a:shade val="80000"/>
                  <a:satMod val="230000"/>
                </a:srgbClr>
              </a:gs>
            </a:gsLst>
            <a:lin ang="5400000" scaled="1"/>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ar-SA" b="1" kern="0" spc="5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latin typeface="Simplified Arabic" pitchFamily="18" charset="-78"/>
                <a:cs typeface="Simplified Arabic" pitchFamily="18" charset="-78"/>
              </a:rPr>
              <a:t>الأنشطة التعليمية</a:t>
            </a:r>
            <a:endParaRPr kumimoji="0" lang="ar-SA" b="1" i="0" u="none" strike="noStrike" kern="0" cap="none" spc="50" normalizeH="0" baseline="0" noProof="0" dirty="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cs typeface="Simplified Arabic" pitchFamily="18" charset="-78"/>
            </a:endParaRPr>
          </a:p>
        </p:txBody>
      </p:sp>
      <p:sp>
        <p:nvSpPr>
          <p:cNvPr id="9" name="مستطيل مستدير الزوايا 8"/>
          <p:cNvSpPr/>
          <p:nvPr/>
        </p:nvSpPr>
        <p:spPr>
          <a:xfrm>
            <a:off x="2987824" y="908720"/>
            <a:ext cx="3923928" cy="576064"/>
          </a:xfrm>
          <a:prstGeom prst="roundRect">
            <a:avLst/>
          </a:prstGeom>
          <a:gradFill rotWithShape="1">
            <a:gsLst>
              <a:gs pos="0">
                <a:srgbClr val="C3986D">
                  <a:tint val="75000"/>
                  <a:shade val="85000"/>
                  <a:satMod val="230000"/>
                </a:srgbClr>
              </a:gs>
              <a:gs pos="25000">
                <a:srgbClr val="C3986D">
                  <a:tint val="90000"/>
                  <a:shade val="70000"/>
                  <a:satMod val="220000"/>
                </a:srgbClr>
              </a:gs>
              <a:gs pos="50000">
                <a:srgbClr val="C3986D">
                  <a:tint val="90000"/>
                  <a:shade val="58000"/>
                  <a:satMod val="225000"/>
                </a:srgbClr>
              </a:gs>
              <a:gs pos="65000">
                <a:srgbClr val="C3986D">
                  <a:tint val="90000"/>
                  <a:shade val="58000"/>
                  <a:satMod val="225000"/>
                </a:srgbClr>
              </a:gs>
              <a:gs pos="80000">
                <a:srgbClr val="C3986D">
                  <a:tint val="90000"/>
                  <a:shade val="69000"/>
                  <a:satMod val="220000"/>
                </a:srgbClr>
              </a:gs>
              <a:gs pos="100000">
                <a:srgbClr val="C3986D">
                  <a:tint val="77000"/>
                  <a:shade val="80000"/>
                  <a:satMod val="230000"/>
                </a:srgbClr>
              </a:gs>
            </a:gsLst>
            <a:lin ang="5400000" scaled="1"/>
          </a:gradFill>
          <a:ln w="10000" cap="flat" cmpd="sng" algn="ctr">
            <a:solidFill>
              <a:srgbClr val="C3986D"/>
            </a:solidFill>
            <a:prstDash val="solid"/>
          </a:ln>
          <a:effectLst>
            <a:glow rad="101600">
              <a:srgbClr val="000066">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2000" b="1" i="0" u="none" strike="noStrike" kern="0" cap="none" spc="50" normalizeH="0" baseline="0" noProof="0" dirty="0" smtClean="0">
                <a:ln w="11430">
                  <a:solidFill>
                    <a:srgbClr val="003300"/>
                  </a:solidFill>
                </a:ln>
                <a:solidFill>
                  <a:srgbClr val="000066"/>
                </a:solidFill>
                <a:effectLst>
                  <a:glow rad="63500">
                    <a:srgbClr val="000066">
                      <a:alpha val="40000"/>
                    </a:srgbClr>
                  </a:glow>
                  <a:outerShdw blurRad="76200" dist="50800" dir="5400000" algn="tl" rotWithShape="0">
                    <a:srgbClr val="000066">
                      <a:alpha val="65000"/>
                    </a:srgbClr>
                  </a:outerShdw>
                </a:effectLst>
                <a:uLnTx/>
                <a:uFillTx/>
                <a:latin typeface="Simplified Arabic" pitchFamily="18" charset="-78"/>
                <a:ea typeface="Times New Roman"/>
                <a:cs typeface="Simplified Arabic" pitchFamily="18" charset="-78"/>
              </a:rPr>
              <a:t>الأنشطة</a:t>
            </a:r>
            <a:r>
              <a:rPr kumimoji="0" lang="ar-SA" sz="2000" b="1" i="0" u="none" strike="noStrike" kern="0" cap="none" spc="50" normalizeH="0" noProof="0" dirty="0" smtClean="0">
                <a:ln w="11430">
                  <a:solidFill>
                    <a:srgbClr val="003300"/>
                  </a:solidFill>
                </a:ln>
                <a:solidFill>
                  <a:srgbClr val="000066"/>
                </a:solidFill>
                <a:effectLst>
                  <a:glow rad="63500">
                    <a:srgbClr val="000066">
                      <a:alpha val="40000"/>
                    </a:srgbClr>
                  </a:glow>
                  <a:outerShdw blurRad="76200" dist="50800" dir="5400000" algn="tl" rotWithShape="0">
                    <a:srgbClr val="000066">
                      <a:alpha val="65000"/>
                    </a:srgbClr>
                  </a:outerShdw>
                </a:effectLst>
                <a:uLnTx/>
                <a:uFillTx/>
                <a:latin typeface="Simplified Arabic" pitchFamily="18" charset="-78"/>
                <a:ea typeface="Times New Roman"/>
                <a:cs typeface="Simplified Arabic" pitchFamily="18" charset="-78"/>
              </a:rPr>
              <a:t> والبرامج </a:t>
            </a:r>
            <a:r>
              <a:rPr lang="ar-SA" sz="2000" b="1" kern="0" spc="50" dirty="0" smtClean="0">
                <a:ln w="11430">
                  <a:solidFill>
                    <a:srgbClr val="003300"/>
                  </a:solidFill>
                </a:ln>
                <a:solidFill>
                  <a:srgbClr val="000066"/>
                </a:solidFill>
                <a:effectLst>
                  <a:glow rad="63500">
                    <a:srgbClr val="000066">
                      <a:alpha val="40000"/>
                    </a:srgbClr>
                  </a:glow>
                  <a:outerShdw blurRad="76200" dist="50800" dir="5400000" algn="tl" rotWithShape="0">
                    <a:srgbClr val="000066">
                      <a:alpha val="65000"/>
                    </a:srgbClr>
                  </a:outerShdw>
                </a:effectLst>
                <a:latin typeface="Simplified Arabic" pitchFamily="18" charset="-78"/>
                <a:ea typeface="Times New Roman"/>
                <a:cs typeface="Simplified Arabic" pitchFamily="18" charset="-78"/>
              </a:rPr>
              <a:t>خلال الشهر الكريم</a:t>
            </a:r>
            <a:endParaRPr kumimoji="0" lang="ar-SA" sz="2000" b="1" i="0" u="none" strike="noStrike" kern="0" cap="none" spc="50" normalizeH="0" baseline="0" noProof="0" dirty="0">
              <a:ln w="11430">
                <a:solidFill>
                  <a:srgbClr val="003300"/>
                </a:solidFill>
              </a:ln>
              <a:solidFill>
                <a:srgbClr val="000066"/>
              </a:solidFill>
              <a:effectLst>
                <a:glow rad="63500">
                  <a:srgbClr val="000066">
                    <a:alpha val="40000"/>
                  </a:srgbClr>
                </a:glow>
                <a:outerShdw blurRad="76200" dist="50800" dir="5400000" algn="tl" rotWithShape="0">
                  <a:srgbClr val="000066">
                    <a:alpha val="65000"/>
                  </a:srgbClr>
                </a:outerShdw>
              </a:effectLst>
              <a:uLnTx/>
              <a:uFillTx/>
              <a:latin typeface="Simplified Arabic" pitchFamily="18" charset="-78"/>
              <a:cs typeface="Simplified Arabic" pitchFamily="18" charset="-78"/>
            </a:endParaRPr>
          </a:p>
        </p:txBody>
      </p:sp>
      <p:pic>
        <p:nvPicPr>
          <p:cNvPr id="11" name="Picture 2" descr="C:\Users\User\Desktop\الشعار مفرغ  copy.png">
            <a:extLst>
              <a:ext uri="{FF2B5EF4-FFF2-40B4-BE49-F238E27FC236}">
                <a16:creationId xmlns="" xmlns:a16="http://schemas.microsoft.com/office/drawing/2014/main" id="{873DA05B-4F51-AC24-54A8-A5C9B5544FCF}"/>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7668344" y="-22447"/>
            <a:ext cx="1475656" cy="1552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3501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par>
                          <p:cTn id="21" fill="hold">
                            <p:stCondLst>
                              <p:cond delay="2000"/>
                            </p:stCondLst>
                            <p:childTnLst>
                              <p:par>
                                <p:cTn id="22" presetID="26" presetClass="entr" presetSubtype="0" fill="hold" grpId="0" nodeType="after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down)">
                                      <p:cBhvr>
                                        <p:cTn id="24" dur="580">
                                          <p:stCondLst>
                                            <p:cond delay="0"/>
                                          </p:stCondLst>
                                        </p:cTn>
                                        <p:tgtEl>
                                          <p:spTgt spid="15"/>
                                        </p:tgtEl>
                                      </p:cBhvr>
                                    </p:animEffect>
                                    <p:anim calcmode="lin" valueType="num">
                                      <p:cBhvr>
                                        <p:cTn id="25"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30" dur="26">
                                          <p:stCondLst>
                                            <p:cond delay="650"/>
                                          </p:stCondLst>
                                        </p:cTn>
                                        <p:tgtEl>
                                          <p:spTgt spid="15"/>
                                        </p:tgtEl>
                                      </p:cBhvr>
                                      <p:to x="100000" y="60000"/>
                                    </p:animScale>
                                    <p:animScale>
                                      <p:cBhvr>
                                        <p:cTn id="31" dur="166" decel="50000">
                                          <p:stCondLst>
                                            <p:cond delay="676"/>
                                          </p:stCondLst>
                                        </p:cTn>
                                        <p:tgtEl>
                                          <p:spTgt spid="15"/>
                                        </p:tgtEl>
                                      </p:cBhvr>
                                      <p:to x="100000" y="100000"/>
                                    </p:animScale>
                                    <p:animScale>
                                      <p:cBhvr>
                                        <p:cTn id="32" dur="26">
                                          <p:stCondLst>
                                            <p:cond delay="1312"/>
                                          </p:stCondLst>
                                        </p:cTn>
                                        <p:tgtEl>
                                          <p:spTgt spid="15"/>
                                        </p:tgtEl>
                                      </p:cBhvr>
                                      <p:to x="100000" y="80000"/>
                                    </p:animScale>
                                    <p:animScale>
                                      <p:cBhvr>
                                        <p:cTn id="33" dur="166" decel="50000">
                                          <p:stCondLst>
                                            <p:cond delay="1338"/>
                                          </p:stCondLst>
                                        </p:cTn>
                                        <p:tgtEl>
                                          <p:spTgt spid="15"/>
                                        </p:tgtEl>
                                      </p:cBhvr>
                                      <p:to x="100000" y="100000"/>
                                    </p:animScale>
                                    <p:animScale>
                                      <p:cBhvr>
                                        <p:cTn id="34" dur="26">
                                          <p:stCondLst>
                                            <p:cond delay="1642"/>
                                          </p:stCondLst>
                                        </p:cTn>
                                        <p:tgtEl>
                                          <p:spTgt spid="15"/>
                                        </p:tgtEl>
                                      </p:cBhvr>
                                      <p:to x="100000" y="90000"/>
                                    </p:animScale>
                                    <p:animScale>
                                      <p:cBhvr>
                                        <p:cTn id="35" dur="166" decel="50000">
                                          <p:stCondLst>
                                            <p:cond delay="1668"/>
                                          </p:stCondLst>
                                        </p:cTn>
                                        <p:tgtEl>
                                          <p:spTgt spid="15"/>
                                        </p:tgtEl>
                                      </p:cBhvr>
                                      <p:to x="100000" y="100000"/>
                                    </p:animScale>
                                    <p:animScale>
                                      <p:cBhvr>
                                        <p:cTn id="36" dur="26">
                                          <p:stCondLst>
                                            <p:cond delay="1808"/>
                                          </p:stCondLst>
                                        </p:cTn>
                                        <p:tgtEl>
                                          <p:spTgt spid="15"/>
                                        </p:tgtEl>
                                      </p:cBhvr>
                                      <p:to x="100000" y="95000"/>
                                    </p:animScale>
                                    <p:animScale>
                                      <p:cBhvr>
                                        <p:cTn id="37" dur="166" decel="50000">
                                          <p:stCondLst>
                                            <p:cond delay="1834"/>
                                          </p:stCondLst>
                                        </p:cTn>
                                        <p:tgtEl>
                                          <p:spTgt spid="15"/>
                                        </p:tgtEl>
                                      </p:cBhvr>
                                      <p:to x="100000" y="100000"/>
                                    </p:animScale>
                                  </p:childTnLst>
                                </p:cTn>
                              </p:par>
                            </p:childTnLst>
                          </p:cTn>
                        </p:par>
                        <p:par>
                          <p:cTn id="38" fill="hold">
                            <p:stCondLst>
                              <p:cond delay="4000"/>
                            </p:stCondLst>
                            <p:childTnLst>
                              <p:par>
                                <p:cTn id="39" presetID="26" presetClass="entr" presetSubtype="0" fill="hold" grpId="0"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ipe(down)">
                                      <p:cBhvr>
                                        <p:cTn id="41" dur="580">
                                          <p:stCondLst>
                                            <p:cond delay="0"/>
                                          </p:stCondLst>
                                        </p:cTn>
                                        <p:tgtEl>
                                          <p:spTgt spid="9"/>
                                        </p:tgtEl>
                                      </p:cBhvr>
                                    </p:animEffect>
                                    <p:anim calcmode="lin" valueType="num">
                                      <p:cBhvr>
                                        <p:cTn id="42"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47" dur="26">
                                          <p:stCondLst>
                                            <p:cond delay="650"/>
                                          </p:stCondLst>
                                        </p:cTn>
                                        <p:tgtEl>
                                          <p:spTgt spid="9"/>
                                        </p:tgtEl>
                                      </p:cBhvr>
                                      <p:to x="100000" y="60000"/>
                                    </p:animScale>
                                    <p:animScale>
                                      <p:cBhvr>
                                        <p:cTn id="48" dur="166" decel="50000">
                                          <p:stCondLst>
                                            <p:cond delay="676"/>
                                          </p:stCondLst>
                                        </p:cTn>
                                        <p:tgtEl>
                                          <p:spTgt spid="9"/>
                                        </p:tgtEl>
                                      </p:cBhvr>
                                      <p:to x="100000" y="100000"/>
                                    </p:animScale>
                                    <p:animScale>
                                      <p:cBhvr>
                                        <p:cTn id="49" dur="26">
                                          <p:stCondLst>
                                            <p:cond delay="1312"/>
                                          </p:stCondLst>
                                        </p:cTn>
                                        <p:tgtEl>
                                          <p:spTgt spid="9"/>
                                        </p:tgtEl>
                                      </p:cBhvr>
                                      <p:to x="100000" y="80000"/>
                                    </p:animScale>
                                    <p:animScale>
                                      <p:cBhvr>
                                        <p:cTn id="50" dur="166" decel="50000">
                                          <p:stCondLst>
                                            <p:cond delay="1338"/>
                                          </p:stCondLst>
                                        </p:cTn>
                                        <p:tgtEl>
                                          <p:spTgt spid="9"/>
                                        </p:tgtEl>
                                      </p:cBhvr>
                                      <p:to x="100000" y="100000"/>
                                    </p:animScale>
                                    <p:animScale>
                                      <p:cBhvr>
                                        <p:cTn id="51" dur="26">
                                          <p:stCondLst>
                                            <p:cond delay="1642"/>
                                          </p:stCondLst>
                                        </p:cTn>
                                        <p:tgtEl>
                                          <p:spTgt spid="9"/>
                                        </p:tgtEl>
                                      </p:cBhvr>
                                      <p:to x="100000" y="90000"/>
                                    </p:animScale>
                                    <p:animScale>
                                      <p:cBhvr>
                                        <p:cTn id="52" dur="166" decel="50000">
                                          <p:stCondLst>
                                            <p:cond delay="1668"/>
                                          </p:stCondLst>
                                        </p:cTn>
                                        <p:tgtEl>
                                          <p:spTgt spid="9"/>
                                        </p:tgtEl>
                                      </p:cBhvr>
                                      <p:to x="100000" y="100000"/>
                                    </p:animScale>
                                    <p:animScale>
                                      <p:cBhvr>
                                        <p:cTn id="53" dur="26">
                                          <p:stCondLst>
                                            <p:cond delay="1808"/>
                                          </p:stCondLst>
                                        </p:cTn>
                                        <p:tgtEl>
                                          <p:spTgt spid="9"/>
                                        </p:tgtEl>
                                      </p:cBhvr>
                                      <p:to x="100000" y="95000"/>
                                    </p:animScale>
                                    <p:animScale>
                                      <p:cBhvr>
                                        <p:cTn id="54"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0"/>
          <p:cNvPicPr/>
          <p:nvPr/>
        </p:nvPicPr>
        <p:blipFill>
          <a:blip r:embed="rId2" cstate="print">
            <a:extLst>
              <a:ext uri="{28A0092B-C50C-407E-A947-70E740481C1C}">
                <a14:useLocalDpi xmlns:a14="http://schemas.microsoft.com/office/drawing/2010/main" val="0"/>
              </a:ext>
            </a:extLst>
          </a:blip>
          <a:stretch>
            <a:fillRect/>
          </a:stretch>
        </p:blipFill>
        <p:spPr bwMode="auto">
          <a:xfrm>
            <a:off x="6228184" y="3933056"/>
            <a:ext cx="2509563" cy="2037483"/>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2" name="Picture 20"/>
          <p:cNvPicPr/>
          <p:nvPr/>
        </p:nvPicPr>
        <p:blipFill>
          <a:blip r:embed="rId3" cstate="print">
            <a:extLst>
              <a:ext uri="{28A0092B-C50C-407E-A947-70E740481C1C}">
                <a14:useLocalDpi xmlns:a14="http://schemas.microsoft.com/office/drawing/2010/main" val="0"/>
              </a:ext>
            </a:extLst>
          </a:blip>
          <a:stretch>
            <a:fillRect/>
          </a:stretch>
        </p:blipFill>
        <p:spPr bwMode="auto">
          <a:xfrm>
            <a:off x="3491880" y="1628801"/>
            <a:ext cx="2469976" cy="2045026"/>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3" name="Picture 20"/>
          <p:cNvPicPr/>
          <p:nvPr/>
        </p:nvPicPr>
        <p:blipFill>
          <a:blip r:embed="rId4" cstate="print">
            <a:extLst>
              <a:ext uri="{28A0092B-C50C-407E-A947-70E740481C1C}">
                <a14:useLocalDpi xmlns:a14="http://schemas.microsoft.com/office/drawing/2010/main" val="0"/>
              </a:ext>
            </a:extLst>
          </a:blip>
          <a:stretch>
            <a:fillRect/>
          </a:stretch>
        </p:blipFill>
        <p:spPr bwMode="auto">
          <a:xfrm>
            <a:off x="656457" y="1628800"/>
            <a:ext cx="2541983" cy="2045027"/>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5" name="Picture 20"/>
          <p:cNvPicPr/>
          <p:nvPr/>
        </p:nvPicPr>
        <p:blipFill>
          <a:blip r:embed="rId5" cstate="print">
            <a:extLst>
              <a:ext uri="{28A0092B-C50C-407E-A947-70E740481C1C}">
                <a14:useLocalDpi xmlns:a14="http://schemas.microsoft.com/office/drawing/2010/main" val="0"/>
              </a:ext>
            </a:extLst>
          </a:blip>
          <a:stretch>
            <a:fillRect/>
          </a:stretch>
        </p:blipFill>
        <p:spPr bwMode="auto">
          <a:xfrm>
            <a:off x="634324" y="3933057"/>
            <a:ext cx="2541982" cy="2037482"/>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8" name="Picture 20"/>
          <p:cNvPicPr/>
          <p:nvPr/>
        </p:nvPicPr>
        <p:blipFill>
          <a:blip r:embed="rId6" cstate="print">
            <a:extLst>
              <a:ext uri="{28A0092B-C50C-407E-A947-70E740481C1C}">
                <a14:useLocalDpi xmlns:a14="http://schemas.microsoft.com/office/drawing/2010/main" val="0"/>
              </a:ext>
            </a:extLst>
          </a:blip>
          <a:stretch>
            <a:fillRect/>
          </a:stretch>
        </p:blipFill>
        <p:spPr bwMode="auto">
          <a:xfrm>
            <a:off x="6228184" y="1628800"/>
            <a:ext cx="2509563" cy="2045027"/>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sp>
        <p:nvSpPr>
          <p:cNvPr id="20" name="مستطيل مستدير الزوايا 19"/>
          <p:cNvSpPr/>
          <p:nvPr/>
        </p:nvSpPr>
        <p:spPr>
          <a:xfrm>
            <a:off x="3371007" y="683866"/>
            <a:ext cx="3172347" cy="548680"/>
          </a:xfrm>
          <a:prstGeom prst="roundRect">
            <a:avLst/>
          </a:prstGeom>
          <a:gradFill flip="none" rotWithShape="1">
            <a:gsLst>
              <a:gs pos="27000">
                <a:srgbClr val="C3986D">
                  <a:tint val="75000"/>
                  <a:shade val="85000"/>
                  <a:satMod val="230000"/>
                </a:srgbClr>
              </a:gs>
              <a:gs pos="25000">
                <a:srgbClr val="C3986D">
                  <a:tint val="90000"/>
                  <a:shade val="70000"/>
                  <a:satMod val="220000"/>
                </a:srgbClr>
              </a:gs>
              <a:gs pos="50000">
                <a:srgbClr val="C3986D">
                  <a:tint val="90000"/>
                  <a:shade val="58000"/>
                  <a:satMod val="225000"/>
                </a:srgbClr>
              </a:gs>
              <a:gs pos="57000">
                <a:srgbClr val="C3986D">
                  <a:tint val="90000"/>
                  <a:shade val="58000"/>
                  <a:satMod val="225000"/>
                </a:srgbClr>
              </a:gs>
              <a:gs pos="80000">
                <a:srgbClr val="C3986D">
                  <a:tint val="90000"/>
                  <a:shade val="69000"/>
                  <a:satMod val="220000"/>
                </a:srgbClr>
              </a:gs>
              <a:gs pos="76000">
                <a:srgbClr val="C3986D">
                  <a:tint val="77000"/>
                  <a:shade val="80000"/>
                  <a:satMod val="230000"/>
                </a:srgbClr>
              </a:gs>
            </a:gsLst>
            <a:lin ang="8100000" scaled="1"/>
            <a:tileRect/>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2400" b="1" i="0" u="none" strike="noStrike" kern="0" cap="none" spc="50" normalizeH="0" baseline="0" noProof="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صور من مشروع</a:t>
            </a:r>
            <a:r>
              <a:rPr kumimoji="0" lang="ar-SA" sz="2400" b="1" i="0" u="none" strike="noStrike" kern="0" cap="none" spc="50" normalizeH="0" noProof="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 التفطير</a:t>
            </a:r>
            <a:endParaRPr kumimoji="0" lang="ar-SA" sz="2400" b="1" i="0" u="none" strike="noStrike" kern="0" cap="none" spc="50" normalizeH="0" baseline="0" noProof="0" dirty="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mn-ea"/>
              <a:cs typeface="Simplified Arabic" pitchFamily="18" charset="-78"/>
            </a:endParaRPr>
          </a:p>
        </p:txBody>
      </p:sp>
      <p:pic>
        <p:nvPicPr>
          <p:cNvPr id="21" name="Picture 20"/>
          <p:cNvPicPr/>
          <p:nvPr/>
        </p:nvPicPr>
        <p:blipFill>
          <a:blip r:embed="rId7" cstate="print">
            <a:extLst>
              <a:ext uri="{28A0092B-C50C-407E-A947-70E740481C1C}">
                <a14:useLocalDpi xmlns:a14="http://schemas.microsoft.com/office/drawing/2010/main" val="0"/>
              </a:ext>
            </a:extLst>
          </a:blip>
          <a:stretch>
            <a:fillRect/>
          </a:stretch>
        </p:blipFill>
        <p:spPr bwMode="auto">
          <a:xfrm rot="5400000">
            <a:off x="3708126" y="3716812"/>
            <a:ext cx="2037483" cy="2469976"/>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0" name="Picture 2" descr="C:\Users\User\Desktop\الشعار مفرغ  copy.png">
            <a:extLst>
              <a:ext uri="{FF2B5EF4-FFF2-40B4-BE49-F238E27FC236}">
                <a16:creationId xmlns="" xmlns:a16="http://schemas.microsoft.com/office/drawing/2014/main" id="{873DA05B-4F51-AC24-54A8-A5C9B5544FCF}"/>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7668344" y="-22447"/>
            <a:ext cx="1475656" cy="1552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7916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80">
                                          <p:stCondLst>
                                            <p:cond delay="0"/>
                                          </p:stCondLst>
                                        </p:cTn>
                                        <p:tgtEl>
                                          <p:spTgt spid="20"/>
                                        </p:tgtEl>
                                      </p:cBhvr>
                                    </p:animEffect>
                                    <p:anim calcmode="lin" valueType="num">
                                      <p:cBhvr>
                                        <p:cTn id="8"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3" dur="26">
                                          <p:stCondLst>
                                            <p:cond delay="650"/>
                                          </p:stCondLst>
                                        </p:cTn>
                                        <p:tgtEl>
                                          <p:spTgt spid="20"/>
                                        </p:tgtEl>
                                      </p:cBhvr>
                                      <p:to x="100000" y="60000"/>
                                    </p:animScale>
                                    <p:animScale>
                                      <p:cBhvr>
                                        <p:cTn id="14" dur="166" decel="50000">
                                          <p:stCondLst>
                                            <p:cond delay="676"/>
                                          </p:stCondLst>
                                        </p:cTn>
                                        <p:tgtEl>
                                          <p:spTgt spid="20"/>
                                        </p:tgtEl>
                                      </p:cBhvr>
                                      <p:to x="100000" y="100000"/>
                                    </p:animScale>
                                    <p:animScale>
                                      <p:cBhvr>
                                        <p:cTn id="15" dur="26">
                                          <p:stCondLst>
                                            <p:cond delay="1312"/>
                                          </p:stCondLst>
                                        </p:cTn>
                                        <p:tgtEl>
                                          <p:spTgt spid="20"/>
                                        </p:tgtEl>
                                      </p:cBhvr>
                                      <p:to x="100000" y="80000"/>
                                    </p:animScale>
                                    <p:animScale>
                                      <p:cBhvr>
                                        <p:cTn id="16" dur="166" decel="50000">
                                          <p:stCondLst>
                                            <p:cond delay="1338"/>
                                          </p:stCondLst>
                                        </p:cTn>
                                        <p:tgtEl>
                                          <p:spTgt spid="20"/>
                                        </p:tgtEl>
                                      </p:cBhvr>
                                      <p:to x="100000" y="100000"/>
                                    </p:animScale>
                                    <p:animScale>
                                      <p:cBhvr>
                                        <p:cTn id="17" dur="26">
                                          <p:stCondLst>
                                            <p:cond delay="1642"/>
                                          </p:stCondLst>
                                        </p:cTn>
                                        <p:tgtEl>
                                          <p:spTgt spid="20"/>
                                        </p:tgtEl>
                                      </p:cBhvr>
                                      <p:to x="100000" y="90000"/>
                                    </p:animScale>
                                    <p:animScale>
                                      <p:cBhvr>
                                        <p:cTn id="18" dur="166" decel="50000">
                                          <p:stCondLst>
                                            <p:cond delay="1668"/>
                                          </p:stCondLst>
                                        </p:cTn>
                                        <p:tgtEl>
                                          <p:spTgt spid="20"/>
                                        </p:tgtEl>
                                      </p:cBhvr>
                                      <p:to x="100000" y="100000"/>
                                    </p:animScale>
                                    <p:animScale>
                                      <p:cBhvr>
                                        <p:cTn id="19" dur="26">
                                          <p:stCondLst>
                                            <p:cond delay="1808"/>
                                          </p:stCondLst>
                                        </p:cTn>
                                        <p:tgtEl>
                                          <p:spTgt spid="20"/>
                                        </p:tgtEl>
                                      </p:cBhvr>
                                      <p:to x="100000" y="95000"/>
                                    </p:animScale>
                                    <p:animScale>
                                      <p:cBhvr>
                                        <p:cTn id="20" dur="166" decel="50000">
                                          <p:stCondLst>
                                            <p:cond delay="1834"/>
                                          </p:stCondLst>
                                        </p:cTn>
                                        <p:tgtEl>
                                          <p:spTgt spid="2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2E6A6817-320D-0550-B5B9-AC752131D385}"/>
            </a:ext>
          </a:extLst>
        </p:cNvPr>
        <p:cNvGrpSpPr/>
        <p:nvPr/>
      </p:nvGrpSpPr>
      <p:grpSpPr>
        <a:xfrm>
          <a:off x="0" y="0"/>
          <a:ext cx="0" cy="0"/>
          <a:chOff x="0" y="0"/>
          <a:chExt cx="0" cy="0"/>
        </a:xfrm>
      </p:grpSpPr>
      <p:sp>
        <p:nvSpPr>
          <p:cNvPr id="12" name="مستطيل 11"/>
          <p:cNvSpPr/>
          <p:nvPr/>
        </p:nvSpPr>
        <p:spPr>
          <a:xfrm>
            <a:off x="1691680" y="1620083"/>
            <a:ext cx="6957092" cy="3785652"/>
          </a:xfrm>
          <a:prstGeom prst="rect">
            <a:avLst/>
          </a:prstGeom>
        </p:spPr>
        <p:txBody>
          <a:bodyPr wrap="square">
            <a:spAutoFit/>
          </a:bodyPr>
          <a:lstStyle/>
          <a:p>
            <a:pPr algn="just"/>
            <a:r>
              <a:rPr lang="ar-SA" sz="2000" b="1" dirty="0">
                <a:solidFill>
                  <a:srgbClr val="002060"/>
                </a:solidFill>
                <a:latin typeface="Simplified Arabic" panose="02020603050405020304" pitchFamily="18" charset="-78"/>
                <a:cs typeface="Simplified Arabic" panose="02020603050405020304" pitchFamily="18" charset="-78"/>
              </a:rPr>
              <a:t>أقامت جمعية العناية بالمسلم الجديد بالدمام سلسلة من </a:t>
            </a:r>
            <a:r>
              <a:rPr lang="ar-SA" sz="2000" b="1" dirty="0" err="1">
                <a:solidFill>
                  <a:srgbClr val="002060"/>
                </a:solidFill>
                <a:latin typeface="Simplified Arabic" panose="02020603050405020304" pitchFamily="18" charset="-78"/>
                <a:cs typeface="Simplified Arabic" panose="02020603050405020304" pitchFamily="18" charset="-78"/>
              </a:rPr>
              <a:t>الإفطارات</a:t>
            </a:r>
            <a:r>
              <a:rPr lang="ar-SA" sz="2000" b="1" dirty="0">
                <a:solidFill>
                  <a:srgbClr val="002060"/>
                </a:solidFill>
                <a:latin typeface="Simplified Arabic" panose="02020603050405020304" pitchFamily="18" charset="-78"/>
                <a:cs typeface="Simplified Arabic" panose="02020603050405020304" pitchFamily="18" charset="-78"/>
              </a:rPr>
              <a:t> المتنوعة استهدفت الجاليات المقيمة وذلك تزامنًا مع يومي التاسع والعاشر من محرم ويوم عرفة.</a:t>
            </a:r>
          </a:p>
          <a:p>
            <a:pPr algn="just"/>
            <a:r>
              <a:rPr lang="ar-SA" sz="2000" b="1" dirty="0">
                <a:solidFill>
                  <a:srgbClr val="002060"/>
                </a:solidFill>
                <a:latin typeface="Simplified Arabic" panose="02020603050405020304" pitchFamily="18" charset="-78"/>
                <a:cs typeface="Simplified Arabic" panose="02020603050405020304" pitchFamily="18" charset="-78"/>
              </a:rPr>
              <a:t>وشهدت البرامج حضورًا واسعًا من مختلف الجنسيات بلغ أكثر من 900 شخص ، حيث حرصت الجمعية على تهيئة أجواء إيمانية وروحانية تعزز معاني الأخوة والتكافل وتُعرّف بفضائل هذه الأيام المباركة ، كما تضمنت البرامج كلمات توجيهية ومسابقات ثقافية وتوزيع مواد تعريفية تسهم في ترسيخ القيم الإسلامية السمحة.</a:t>
            </a:r>
          </a:p>
          <a:p>
            <a:pPr algn="just"/>
            <a:r>
              <a:rPr lang="ar-SA" sz="2000" b="1" dirty="0">
                <a:solidFill>
                  <a:srgbClr val="002060"/>
                </a:solidFill>
                <a:latin typeface="Simplified Arabic" panose="02020603050405020304" pitchFamily="18" charset="-78"/>
                <a:cs typeface="Simplified Arabic" panose="02020603050405020304" pitchFamily="18" charset="-78"/>
              </a:rPr>
              <a:t>وأكدت إدارة الجمعية أن هذه المبادرات تأتي ضمن خطتها السنوية الرامية إلى تعزيز التواصل مع الجاليات وتقوية أواصر المحبة والتراحم بين أفراد المجتمع.</a:t>
            </a:r>
          </a:p>
          <a:p>
            <a:pPr algn="just"/>
            <a:r>
              <a:rPr lang="ar-SA" sz="2000" b="1" dirty="0">
                <a:solidFill>
                  <a:srgbClr val="002060"/>
                </a:solidFill>
                <a:latin typeface="Simplified Arabic" panose="02020603050405020304" pitchFamily="18" charset="-78"/>
                <a:cs typeface="Simplified Arabic" panose="02020603050405020304" pitchFamily="18" charset="-78"/>
              </a:rPr>
              <a:t>وقد عبّر عدد من المشاركين عن شكرهم وامتنانهم لهذه اللفتة الكريمة ، مشيدين بحسن التنظيم والاهتمام ومؤكدين أن مثل هذه المبادرات تعزز الشعور بالانتماء والاحتواء.</a:t>
            </a:r>
            <a:endParaRPr lang="en-US" sz="2000" b="1" dirty="0">
              <a:solidFill>
                <a:srgbClr val="002060"/>
              </a:solidFill>
              <a:latin typeface="Simplified Arabic" panose="02020603050405020304" pitchFamily="18" charset="-78"/>
              <a:cs typeface="Simplified Arabic" panose="02020603050405020304" pitchFamily="18" charset="-78"/>
            </a:endParaRPr>
          </a:p>
        </p:txBody>
      </p:sp>
      <p:sp>
        <p:nvSpPr>
          <p:cNvPr id="4" name="مستطيل مستدير الزوايا 3"/>
          <p:cNvSpPr/>
          <p:nvPr/>
        </p:nvSpPr>
        <p:spPr>
          <a:xfrm>
            <a:off x="3707904" y="692696"/>
            <a:ext cx="3168352" cy="648072"/>
          </a:xfrm>
          <a:prstGeom prst="roundRect">
            <a:avLst/>
          </a:prstGeom>
          <a:gradFill flip="none" rotWithShape="1">
            <a:gsLst>
              <a:gs pos="27000">
                <a:srgbClr val="C3986D">
                  <a:tint val="75000"/>
                  <a:shade val="85000"/>
                  <a:satMod val="230000"/>
                </a:srgbClr>
              </a:gs>
              <a:gs pos="25000">
                <a:srgbClr val="C3986D">
                  <a:tint val="90000"/>
                  <a:shade val="70000"/>
                  <a:satMod val="220000"/>
                </a:srgbClr>
              </a:gs>
              <a:gs pos="50000">
                <a:srgbClr val="C3986D">
                  <a:tint val="90000"/>
                  <a:shade val="58000"/>
                  <a:satMod val="225000"/>
                </a:srgbClr>
              </a:gs>
              <a:gs pos="57000">
                <a:srgbClr val="C3986D">
                  <a:tint val="90000"/>
                  <a:shade val="58000"/>
                  <a:satMod val="225000"/>
                </a:srgbClr>
              </a:gs>
              <a:gs pos="80000">
                <a:srgbClr val="C3986D">
                  <a:tint val="90000"/>
                  <a:shade val="69000"/>
                  <a:satMod val="220000"/>
                </a:srgbClr>
              </a:gs>
              <a:gs pos="76000">
                <a:srgbClr val="C3986D">
                  <a:tint val="77000"/>
                  <a:shade val="80000"/>
                  <a:satMod val="230000"/>
                </a:srgbClr>
              </a:gs>
            </a:gsLst>
            <a:lin ang="8100000" scaled="1"/>
            <a:tileRect/>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3600" b="1" i="0" u="none" strike="noStrike" kern="0" cap="none" spc="50" normalizeH="0" baseline="0" noProof="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تقبّل الله صيامكم</a:t>
            </a:r>
            <a:endParaRPr kumimoji="0" lang="ar-SA" sz="3600" b="1" i="0" u="none" strike="noStrike" kern="0" cap="none" spc="50" normalizeH="0" baseline="0" noProof="0" dirty="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cs typeface="Simplified Arabic" pitchFamily="18" charset="-78"/>
            </a:endParaRPr>
          </a:p>
        </p:txBody>
      </p:sp>
      <p:pic>
        <p:nvPicPr>
          <p:cNvPr id="6" name="Picture 2" descr="C:\Users\User\Desktop\الشعار مفرغ  copy.png">
            <a:extLst>
              <a:ext uri="{FF2B5EF4-FFF2-40B4-BE49-F238E27FC236}">
                <a16:creationId xmlns="" xmlns:a16="http://schemas.microsoft.com/office/drawing/2014/main" id="{873DA05B-4F51-AC24-54A8-A5C9B5544FCF}"/>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7668344" y="-22447"/>
            <a:ext cx="1475656" cy="1552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56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0"/>
          <p:cNvPicPr/>
          <p:nvPr/>
        </p:nvPicPr>
        <p:blipFill>
          <a:blip r:embed="rId2" cstate="print">
            <a:extLst>
              <a:ext uri="{28A0092B-C50C-407E-A947-70E740481C1C}">
                <a14:useLocalDpi xmlns:a14="http://schemas.microsoft.com/office/drawing/2010/main" val="0"/>
              </a:ext>
            </a:extLst>
          </a:blip>
          <a:stretch>
            <a:fillRect/>
          </a:stretch>
        </p:blipFill>
        <p:spPr bwMode="auto">
          <a:xfrm>
            <a:off x="6228184" y="3933056"/>
            <a:ext cx="2509563" cy="2037483"/>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2" name="Picture 20"/>
          <p:cNvPicPr/>
          <p:nvPr/>
        </p:nvPicPr>
        <p:blipFill>
          <a:blip r:embed="rId3" cstate="print">
            <a:extLst>
              <a:ext uri="{28A0092B-C50C-407E-A947-70E740481C1C}">
                <a14:useLocalDpi xmlns:a14="http://schemas.microsoft.com/office/drawing/2010/main" val="0"/>
              </a:ext>
            </a:extLst>
          </a:blip>
          <a:stretch>
            <a:fillRect/>
          </a:stretch>
        </p:blipFill>
        <p:spPr bwMode="auto">
          <a:xfrm>
            <a:off x="3491880" y="1628800"/>
            <a:ext cx="2469976" cy="2045027"/>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3" name="Picture 20"/>
          <p:cNvPicPr/>
          <p:nvPr/>
        </p:nvPicPr>
        <p:blipFill>
          <a:blip r:embed="rId4" cstate="print">
            <a:extLst>
              <a:ext uri="{28A0092B-C50C-407E-A947-70E740481C1C}">
                <a14:useLocalDpi xmlns:a14="http://schemas.microsoft.com/office/drawing/2010/main" val="0"/>
              </a:ext>
            </a:extLst>
          </a:blip>
          <a:stretch>
            <a:fillRect/>
          </a:stretch>
        </p:blipFill>
        <p:spPr bwMode="auto">
          <a:xfrm>
            <a:off x="656457" y="1628800"/>
            <a:ext cx="2541983" cy="2045027"/>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5" name="Picture 20"/>
          <p:cNvPicPr/>
          <p:nvPr/>
        </p:nvPicPr>
        <p:blipFill>
          <a:blip r:embed="rId5" cstate="print">
            <a:extLst>
              <a:ext uri="{28A0092B-C50C-407E-A947-70E740481C1C}">
                <a14:useLocalDpi xmlns:a14="http://schemas.microsoft.com/office/drawing/2010/main" val="0"/>
              </a:ext>
            </a:extLst>
          </a:blip>
          <a:stretch>
            <a:fillRect/>
          </a:stretch>
        </p:blipFill>
        <p:spPr bwMode="auto">
          <a:xfrm>
            <a:off x="634324" y="3933057"/>
            <a:ext cx="2541982" cy="2037482"/>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8" name="Picture 20"/>
          <p:cNvPicPr/>
          <p:nvPr/>
        </p:nvPicPr>
        <p:blipFill>
          <a:blip r:embed="rId6" cstate="print">
            <a:extLst>
              <a:ext uri="{28A0092B-C50C-407E-A947-70E740481C1C}">
                <a14:useLocalDpi xmlns:a14="http://schemas.microsoft.com/office/drawing/2010/main" val="0"/>
              </a:ext>
            </a:extLst>
          </a:blip>
          <a:stretch>
            <a:fillRect/>
          </a:stretch>
        </p:blipFill>
        <p:spPr bwMode="auto">
          <a:xfrm>
            <a:off x="6228184" y="1628800"/>
            <a:ext cx="2509563" cy="2045027"/>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sp>
        <p:nvSpPr>
          <p:cNvPr id="20" name="مستطيل مستدير الزوايا 19"/>
          <p:cNvSpPr/>
          <p:nvPr/>
        </p:nvSpPr>
        <p:spPr>
          <a:xfrm>
            <a:off x="3371007" y="683866"/>
            <a:ext cx="3172347" cy="548680"/>
          </a:xfrm>
          <a:prstGeom prst="roundRect">
            <a:avLst/>
          </a:prstGeom>
          <a:gradFill flip="none" rotWithShape="1">
            <a:gsLst>
              <a:gs pos="27000">
                <a:srgbClr val="C3986D">
                  <a:tint val="75000"/>
                  <a:shade val="85000"/>
                  <a:satMod val="230000"/>
                </a:srgbClr>
              </a:gs>
              <a:gs pos="25000">
                <a:srgbClr val="C3986D">
                  <a:tint val="90000"/>
                  <a:shade val="70000"/>
                  <a:satMod val="220000"/>
                </a:srgbClr>
              </a:gs>
              <a:gs pos="50000">
                <a:srgbClr val="C3986D">
                  <a:tint val="90000"/>
                  <a:shade val="58000"/>
                  <a:satMod val="225000"/>
                </a:srgbClr>
              </a:gs>
              <a:gs pos="57000">
                <a:srgbClr val="C3986D">
                  <a:tint val="90000"/>
                  <a:shade val="58000"/>
                  <a:satMod val="225000"/>
                </a:srgbClr>
              </a:gs>
              <a:gs pos="80000">
                <a:srgbClr val="C3986D">
                  <a:tint val="90000"/>
                  <a:shade val="69000"/>
                  <a:satMod val="220000"/>
                </a:srgbClr>
              </a:gs>
              <a:gs pos="76000">
                <a:srgbClr val="C3986D">
                  <a:tint val="77000"/>
                  <a:shade val="80000"/>
                  <a:satMod val="230000"/>
                </a:srgbClr>
              </a:gs>
            </a:gsLst>
            <a:lin ang="8100000" scaled="1"/>
            <a:tileRect/>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2400" b="1" i="0" u="none" strike="noStrike" kern="0" cap="none" spc="50" normalizeH="0" baseline="0" noProof="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صور من </a:t>
            </a:r>
            <a:r>
              <a:rPr lang="ar-SA" sz="2400" b="1" kern="0" spc="5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latin typeface="Simplified Arabic" pitchFamily="18" charset="-78"/>
                <a:ea typeface="Times New Roman"/>
                <a:cs typeface="Simplified Arabic" pitchFamily="18" charset="-78"/>
              </a:rPr>
              <a:t>مبادرات التفطير</a:t>
            </a:r>
            <a:endParaRPr kumimoji="0" lang="ar-SA" sz="2400" b="1" i="0" u="none" strike="noStrike" kern="0" cap="none" spc="50" normalizeH="0" baseline="0" noProof="0" dirty="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mn-ea"/>
              <a:cs typeface="Simplified Arabic" pitchFamily="18" charset="-78"/>
            </a:endParaRPr>
          </a:p>
        </p:txBody>
      </p:sp>
      <p:pic>
        <p:nvPicPr>
          <p:cNvPr id="21" name="Picture 20"/>
          <p:cNvPicPr/>
          <p:nvPr/>
        </p:nvPicPr>
        <p:blipFill>
          <a:blip r:embed="rId7" cstate="print">
            <a:extLst>
              <a:ext uri="{28A0092B-C50C-407E-A947-70E740481C1C}">
                <a14:useLocalDpi xmlns:a14="http://schemas.microsoft.com/office/drawing/2010/main" val="0"/>
              </a:ext>
            </a:extLst>
          </a:blip>
          <a:stretch>
            <a:fillRect/>
          </a:stretch>
        </p:blipFill>
        <p:spPr bwMode="auto">
          <a:xfrm>
            <a:off x="3491880" y="3933057"/>
            <a:ext cx="2469976" cy="2037482"/>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0" name="Picture 2" descr="C:\Users\User\Desktop\الشعار مفرغ  copy.png">
            <a:extLst>
              <a:ext uri="{FF2B5EF4-FFF2-40B4-BE49-F238E27FC236}">
                <a16:creationId xmlns="" xmlns:a16="http://schemas.microsoft.com/office/drawing/2014/main" id="{873DA05B-4F51-AC24-54A8-A5C9B5544FCF}"/>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7668344" y="-22447"/>
            <a:ext cx="1475656" cy="1552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8404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80">
                                          <p:stCondLst>
                                            <p:cond delay="0"/>
                                          </p:stCondLst>
                                        </p:cTn>
                                        <p:tgtEl>
                                          <p:spTgt spid="20"/>
                                        </p:tgtEl>
                                      </p:cBhvr>
                                    </p:animEffect>
                                    <p:anim calcmode="lin" valueType="num">
                                      <p:cBhvr>
                                        <p:cTn id="8"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3" dur="26">
                                          <p:stCondLst>
                                            <p:cond delay="650"/>
                                          </p:stCondLst>
                                        </p:cTn>
                                        <p:tgtEl>
                                          <p:spTgt spid="20"/>
                                        </p:tgtEl>
                                      </p:cBhvr>
                                      <p:to x="100000" y="60000"/>
                                    </p:animScale>
                                    <p:animScale>
                                      <p:cBhvr>
                                        <p:cTn id="14" dur="166" decel="50000">
                                          <p:stCondLst>
                                            <p:cond delay="676"/>
                                          </p:stCondLst>
                                        </p:cTn>
                                        <p:tgtEl>
                                          <p:spTgt spid="20"/>
                                        </p:tgtEl>
                                      </p:cBhvr>
                                      <p:to x="100000" y="100000"/>
                                    </p:animScale>
                                    <p:animScale>
                                      <p:cBhvr>
                                        <p:cTn id="15" dur="26">
                                          <p:stCondLst>
                                            <p:cond delay="1312"/>
                                          </p:stCondLst>
                                        </p:cTn>
                                        <p:tgtEl>
                                          <p:spTgt spid="20"/>
                                        </p:tgtEl>
                                      </p:cBhvr>
                                      <p:to x="100000" y="80000"/>
                                    </p:animScale>
                                    <p:animScale>
                                      <p:cBhvr>
                                        <p:cTn id="16" dur="166" decel="50000">
                                          <p:stCondLst>
                                            <p:cond delay="1338"/>
                                          </p:stCondLst>
                                        </p:cTn>
                                        <p:tgtEl>
                                          <p:spTgt spid="20"/>
                                        </p:tgtEl>
                                      </p:cBhvr>
                                      <p:to x="100000" y="100000"/>
                                    </p:animScale>
                                    <p:animScale>
                                      <p:cBhvr>
                                        <p:cTn id="17" dur="26">
                                          <p:stCondLst>
                                            <p:cond delay="1642"/>
                                          </p:stCondLst>
                                        </p:cTn>
                                        <p:tgtEl>
                                          <p:spTgt spid="20"/>
                                        </p:tgtEl>
                                      </p:cBhvr>
                                      <p:to x="100000" y="90000"/>
                                    </p:animScale>
                                    <p:animScale>
                                      <p:cBhvr>
                                        <p:cTn id="18" dur="166" decel="50000">
                                          <p:stCondLst>
                                            <p:cond delay="1668"/>
                                          </p:stCondLst>
                                        </p:cTn>
                                        <p:tgtEl>
                                          <p:spTgt spid="20"/>
                                        </p:tgtEl>
                                      </p:cBhvr>
                                      <p:to x="100000" y="100000"/>
                                    </p:animScale>
                                    <p:animScale>
                                      <p:cBhvr>
                                        <p:cTn id="19" dur="26">
                                          <p:stCondLst>
                                            <p:cond delay="1808"/>
                                          </p:stCondLst>
                                        </p:cTn>
                                        <p:tgtEl>
                                          <p:spTgt spid="20"/>
                                        </p:tgtEl>
                                      </p:cBhvr>
                                      <p:to x="100000" y="95000"/>
                                    </p:animScale>
                                    <p:animScale>
                                      <p:cBhvr>
                                        <p:cTn id="20" dur="166" decel="50000">
                                          <p:stCondLst>
                                            <p:cond delay="1834"/>
                                          </p:stCondLst>
                                        </p:cTn>
                                        <p:tgtEl>
                                          <p:spTgt spid="2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2E6A6817-320D-0550-B5B9-AC752131D385}"/>
            </a:ext>
          </a:extLst>
        </p:cNvPr>
        <p:cNvGrpSpPr/>
        <p:nvPr/>
      </p:nvGrpSpPr>
      <p:grpSpPr>
        <a:xfrm>
          <a:off x="0" y="0"/>
          <a:ext cx="0" cy="0"/>
          <a:chOff x="0" y="0"/>
          <a:chExt cx="0" cy="0"/>
        </a:xfrm>
      </p:grpSpPr>
      <p:sp>
        <p:nvSpPr>
          <p:cNvPr id="12" name="مستطيل 11"/>
          <p:cNvSpPr/>
          <p:nvPr/>
        </p:nvSpPr>
        <p:spPr>
          <a:xfrm>
            <a:off x="1232787" y="1620083"/>
            <a:ext cx="7415985" cy="4401205"/>
          </a:xfrm>
          <a:prstGeom prst="rect">
            <a:avLst/>
          </a:prstGeom>
        </p:spPr>
        <p:txBody>
          <a:bodyPr wrap="square">
            <a:spAutoFit/>
          </a:bodyPr>
          <a:lstStyle/>
          <a:p>
            <a:pPr algn="just">
              <a:defRPr/>
            </a:pPr>
            <a:r>
              <a:rPr lang="ar-SA" sz="2000" b="1" dirty="0">
                <a:solidFill>
                  <a:prstClr val="black"/>
                </a:solidFill>
                <a:latin typeface="Simplified Arabic" pitchFamily="18" charset="-78"/>
                <a:cs typeface="Simplified Arabic" pitchFamily="18" charset="-78"/>
              </a:rPr>
              <a:t>العمرة ليست مجرد رحلة عابرة، بل هي محطة إيمانية عميقة تترك أثرًا في </a:t>
            </a:r>
            <a:r>
              <a:rPr lang="ar-SA" sz="2000" b="1" dirty="0" smtClean="0">
                <a:solidFill>
                  <a:prstClr val="black"/>
                </a:solidFill>
                <a:latin typeface="Simplified Arabic" pitchFamily="18" charset="-78"/>
                <a:cs typeface="Simplified Arabic" pitchFamily="18" charset="-78"/>
              </a:rPr>
              <a:t>النفس وتُقوي </a:t>
            </a:r>
            <a:r>
              <a:rPr lang="ar-SA" sz="2000" b="1" dirty="0">
                <a:solidFill>
                  <a:prstClr val="black"/>
                </a:solidFill>
                <a:latin typeface="Simplified Arabic" pitchFamily="18" charset="-78"/>
                <a:cs typeface="Simplified Arabic" pitchFamily="18" charset="-78"/>
              </a:rPr>
              <a:t>الصلة بالله </a:t>
            </a:r>
            <a:r>
              <a:rPr lang="ar-SA" sz="2000" b="1" dirty="0" smtClean="0">
                <a:solidFill>
                  <a:prstClr val="black"/>
                </a:solidFill>
                <a:latin typeface="Simplified Arabic" pitchFamily="18" charset="-78"/>
                <a:cs typeface="Simplified Arabic" pitchFamily="18" charset="-78"/>
              </a:rPr>
              <a:t>تعالى ، وعندما </a:t>
            </a:r>
            <a:r>
              <a:rPr lang="ar-SA" sz="2000" b="1" dirty="0">
                <a:solidFill>
                  <a:prstClr val="black"/>
                </a:solidFill>
                <a:latin typeface="Simplified Arabic" pitchFamily="18" charset="-78"/>
                <a:cs typeface="Simplified Arabic" pitchFamily="18" charset="-78"/>
              </a:rPr>
              <a:t>تُقدَّم هذه التجربة في إطار من التنظيم الجيد، والشرح المبسط بلغات متعددة، فإن أثرها يتضاعف، خاصة لدى المسلمين الجدد أو من تنقصهم المعرفة التفصيلية بأحكام المناسك</a:t>
            </a:r>
            <a:r>
              <a:rPr lang="ar-SA" sz="2000" b="1" dirty="0" smtClean="0">
                <a:solidFill>
                  <a:prstClr val="black"/>
                </a:solidFill>
                <a:latin typeface="Simplified Arabic" pitchFamily="18" charset="-78"/>
                <a:cs typeface="Simplified Arabic" pitchFamily="18" charset="-78"/>
              </a:rPr>
              <a:t>.</a:t>
            </a:r>
          </a:p>
          <a:p>
            <a:pPr algn="just">
              <a:defRPr/>
            </a:pPr>
            <a:r>
              <a:rPr lang="ar-SA" sz="2000" b="1" dirty="0">
                <a:solidFill>
                  <a:prstClr val="black"/>
                </a:solidFill>
                <a:latin typeface="Simplified Arabic" pitchFamily="18" charset="-78"/>
                <a:cs typeface="Simplified Arabic" pitchFamily="18" charset="-78"/>
              </a:rPr>
              <a:t>في إطار جهودها الدعوية والاجتماعية لتعزيز الوعي الديني وترسيخ القيم الإسلامية </a:t>
            </a:r>
            <a:r>
              <a:rPr lang="ar-SA" sz="2000" b="1" dirty="0" smtClean="0">
                <a:solidFill>
                  <a:prstClr val="black"/>
                </a:solidFill>
                <a:latin typeface="Simplified Arabic" pitchFamily="18" charset="-78"/>
                <a:cs typeface="Simplified Arabic" pitchFamily="18" charset="-78"/>
              </a:rPr>
              <a:t>نظّمت </a:t>
            </a:r>
            <a:r>
              <a:rPr lang="ar-SA" sz="2000" b="1" dirty="0">
                <a:solidFill>
                  <a:prstClr val="black"/>
                </a:solidFill>
                <a:latin typeface="Simplified Arabic" pitchFamily="18" charset="-78"/>
                <a:cs typeface="Simplified Arabic" pitchFamily="18" charset="-78"/>
              </a:rPr>
              <a:t>جمعية </a:t>
            </a:r>
            <a:r>
              <a:rPr lang="ar-SA" sz="2000" b="1" dirty="0" smtClean="0">
                <a:solidFill>
                  <a:prstClr val="black"/>
                </a:solidFill>
                <a:latin typeface="Simplified Arabic" pitchFamily="18" charset="-78"/>
                <a:cs typeface="Simplified Arabic" pitchFamily="18" charset="-78"/>
              </a:rPr>
              <a:t>العناية بالمسلم الجديد بالدمام </a:t>
            </a:r>
            <a:r>
              <a:rPr lang="ar-SA" sz="2000" b="1" dirty="0">
                <a:solidFill>
                  <a:prstClr val="black"/>
                </a:solidFill>
                <a:latin typeface="Simplified Arabic" pitchFamily="18" charset="-78"/>
                <a:cs typeface="Simplified Arabic" pitchFamily="18" charset="-78"/>
              </a:rPr>
              <a:t>برنامجًا متكاملًا لرحلات العمرة خلال عام </a:t>
            </a:r>
            <a:r>
              <a:rPr lang="ar-SA" sz="2000" b="1" dirty="0" smtClean="0">
                <a:solidFill>
                  <a:prstClr val="black"/>
                </a:solidFill>
                <a:latin typeface="Simplified Arabic" pitchFamily="18" charset="-78"/>
                <a:cs typeface="Simplified Arabic" pitchFamily="18" charset="-78"/>
              </a:rPr>
              <a:t>2025م </a:t>
            </a:r>
            <a:r>
              <a:rPr lang="ar-SA" sz="2000" b="1" dirty="0">
                <a:solidFill>
                  <a:prstClr val="black"/>
                </a:solidFill>
                <a:latin typeface="Simplified Arabic" pitchFamily="18" charset="-78"/>
                <a:cs typeface="Simplified Arabic" pitchFamily="18" charset="-78"/>
              </a:rPr>
              <a:t>استهدف الجاليات الوافدة من مختلف الجنسيات </a:t>
            </a:r>
            <a:r>
              <a:rPr lang="ar-SA" sz="2000" b="1" dirty="0" smtClean="0">
                <a:solidFill>
                  <a:prstClr val="black"/>
                </a:solidFill>
                <a:latin typeface="Simplified Arabic" pitchFamily="18" charset="-78"/>
                <a:cs typeface="Simplified Arabic" pitchFamily="18" charset="-78"/>
              </a:rPr>
              <a:t>واللغات بلغ عدد المشاركين أكثر من (500) شخص.</a:t>
            </a:r>
            <a:endParaRPr lang="ar-SA" sz="2000" b="1" dirty="0">
              <a:solidFill>
                <a:prstClr val="black"/>
              </a:solidFill>
              <a:latin typeface="Simplified Arabic" pitchFamily="18" charset="-78"/>
              <a:cs typeface="Simplified Arabic" pitchFamily="18" charset="-78"/>
            </a:endParaRPr>
          </a:p>
          <a:p>
            <a:pPr algn="just">
              <a:defRPr/>
            </a:pPr>
            <a:r>
              <a:rPr lang="ar-SA" sz="2000" b="1" dirty="0" smtClean="0">
                <a:solidFill>
                  <a:prstClr val="black"/>
                </a:solidFill>
                <a:latin typeface="Simplified Arabic" pitchFamily="18" charset="-78"/>
                <a:cs typeface="Simplified Arabic" pitchFamily="18" charset="-78"/>
              </a:rPr>
              <a:t>وقد تضمنت الرحلات حزمة من الخدمات شملت النقل </a:t>
            </a:r>
            <a:r>
              <a:rPr lang="ar-SA" sz="2000" b="1" dirty="0">
                <a:solidFill>
                  <a:prstClr val="black"/>
                </a:solidFill>
                <a:latin typeface="Simplified Arabic" pitchFamily="18" charset="-78"/>
                <a:cs typeface="Simplified Arabic" pitchFamily="18" charset="-78"/>
              </a:rPr>
              <a:t>ذهابًا </a:t>
            </a:r>
            <a:r>
              <a:rPr lang="ar-SA" sz="2000" b="1" dirty="0" smtClean="0">
                <a:solidFill>
                  <a:prstClr val="black"/>
                </a:solidFill>
                <a:latin typeface="Simplified Arabic" pitchFamily="18" charset="-78"/>
                <a:cs typeface="Simplified Arabic" pitchFamily="18" charset="-78"/>
              </a:rPr>
              <a:t>وإيابًا وتوفير </a:t>
            </a:r>
            <a:r>
              <a:rPr lang="ar-SA" sz="2000" b="1" dirty="0">
                <a:solidFill>
                  <a:prstClr val="black"/>
                </a:solidFill>
                <a:latin typeface="Simplified Arabic" pitchFamily="18" charset="-78"/>
                <a:cs typeface="Simplified Arabic" pitchFamily="18" charset="-78"/>
              </a:rPr>
              <a:t>السكن المناسب بالقرب من </a:t>
            </a:r>
            <a:r>
              <a:rPr lang="ar-SA" sz="2000" b="1" dirty="0" smtClean="0">
                <a:solidFill>
                  <a:prstClr val="black"/>
                </a:solidFill>
                <a:latin typeface="Simplified Arabic" pitchFamily="18" charset="-78"/>
                <a:cs typeface="Simplified Arabic" pitchFamily="18" charset="-78"/>
              </a:rPr>
              <a:t>الحرم مع تقديم </a:t>
            </a:r>
            <a:r>
              <a:rPr lang="ar-SA" sz="2000" b="1" dirty="0">
                <a:solidFill>
                  <a:prstClr val="black"/>
                </a:solidFill>
                <a:latin typeface="Simplified Arabic" pitchFamily="18" charset="-78"/>
                <a:cs typeface="Simplified Arabic" pitchFamily="18" charset="-78"/>
              </a:rPr>
              <a:t>وجبات </a:t>
            </a:r>
            <a:r>
              <a:rPr lang="ar-SA" sz="2000" b="1" dirty="0" smtClean="0">
                <a:solidFill>
                  <a:prstClr val="black"/>
                </a:solidFill>
                <a:latin typeface="Simplified Arabic" pitchFamily="18" charset="-78"/>
                <a:cs typeface="Simplified Arabic" pitchFamily="18" charset="-78"/>
              </a:rPr>
              <a:t>غذائية وتنظيم دروس تعليمية أثناء الرحلة وتوزيع </a:t>
            </a:r>
            <a:r>
              <a:rPr lang="ar-SA" sz="2000" b="1" dirty="0">
                <a:solidFill>
                  <a:prstClr val="black"/>
                </a:solidFill>
                <a:latin typeface="Simplified Arabic" pitchFamily="18" charset="-78"/>
                <a:cs typeface="Simplified Arabic" pitchFamily="18" charset="-78"/>
              </a:rPr>
              <a:t>كتيبات إرشادية </a:t>
            </a:r>
            <a:r>
              <a:rPr lang="ar-SA" sz="2000" b="1" dirty="0" smtClean="0">
                <a:solidFill>
                  <a:prstClr val="black"/>
                </a:solidFill>
                <a:latin typeface="Simplified Arabic" pitchFamily="18" charset="-78"/>
                <a:cs typeface="Simplified Arabic" pitchFamily="18" charset="-78"/>
              </a:rPr>
              <a:t>بلغات المشاركين.</a:t>
            </a:r>
            <a:endParaRPr lang="ar-SA" sz="2000" b="1" dirty="0">
              <a:solidFill>
                <a:prstClr val="black"/>
              </a:solidFill>
              <a:latin typeface="Simplified Arabic" pitchFamily="18" charset="-78"/>
              <a:cs typeface="Simplified Arabic" pitchFamily="18" charset="-78"/>
            </a:endParaRPr>
          </a:p>
          <a:p>
            <a:pPr algn="just">
              <a:defRPr/>
            </a:pPr>
            <a:r>
              <a:rPr lang="ar-SA" sz="2000" b="1" dirty="0" smtClean="0">
                <a:solidFill>
                  <a:prstClr val="black"/>
                </a:solidFill>
                <a:latin typeface="Simplified Arabic" pitchFamily="18" charset="-78"/>
                <a:cs typeface="Simplified Arabic" pitchFamily="18" charset="-78"/>
              </a:rPr>
              <a:t>وأكدت </a:t>
            </a:r>
            <a:r>
              <a:rPr lang="ar-SA" sz="2000" b="1" dirty="0">
                <a:solidFill>
                  <a:prstClr val="black"/>
                </a:solidFill>
                <a:latin typeface="Simplified Arabic" pitchFamily="18" charset="-78"/>
                <a:cs typeface="Simplified Arabic" pitchFamily="18" charset="-78"/>
              </a:rPr>
              <a:t>الجمعية أن الهدف من هذه المبادرة هو تمكين الجاليات من أداء العمرة بسهولة ويسر، وتعزيز روح الأخوة الإسلامية بين مختلف الجنسيات، إضافة إلى ترسيخ مفاهيم الوسطية والاعتدال</a:t>
            </a:r>
            <a:r>
              <a:rPr lang="ar-SA" sz="2000" b="1" dirty="0" smtClean="0">
                <a:solidFill>
                  <a:prstClr val="black"/>
                </a:solidFill>
                <a:latin typeface="Simplified Arabic" pitchFamily="18" charset="-78"/>
                <a:cs typeface="Simplified Arabic" pitchFamily="18" charset="-78"/>
              </a:rPr>
              <a:t>.</a:t>
            </a:r>
            <a:endParaRPr lang="ar-SA" sz="2000" b="1" dirty="0">
              <a:solidFill>
                <a:prstClr val="black"/>
              </a:solidFill>
              <a:latin typeface="Simplified Arabic" pitchFamily="18" charset="-78"/>
              <a:cs typeface="Simplified Arabic" pitchFamily="18" charset="-78"/>
            </a:endParaRPr>
          </a:p>
        </p:txBody>
      </p:sp>
      <p:sp>
        <p:nvSpPr>
          <p:cNvPr id="5" name="مستطيل مستدير الزوايا 4"/>
          <p:cNvSpPr/>
          <p:nvPr/>
        </p:nvSpPr>
        <p:spPr>
          <a:xfrm>
            <a:off x="3707904" y="620688"/>
            <a:ext cx="3168352" cy="648072"/>
          </a:xfrm>
          <a:prstGeom prst="roundRect">
            <a:avLst/>
          </a:prstGeom>
          <a:gradFill flip="none" rotWithShape="1">
            <a:gsLst>
              <a:gs pos="27000">
                <a:srgbClr val="C3986D">
                  <a:tint val="75000"/>
                  <a:shade val="85000"/>
                  <a:satMod val="230000"/>
                </a:srgbClr>
              </a:gs>
              <a:gs pos="25000">
                <a:srgbClr val="C3986D">
                  <a:tint val="90000"/>
                  <a:shade val="70000"/>
                  <a:satMod val="220000"/>
                </a:srgbClr>
              </a:gs>
              <a:gs pos="50000">
                <a:srgbClr val="C3986D">
                  <a:tint val="90000"/>
                  <a:shade val="58000"/>
                  <a:satMod val="225000"/>
                </a:srgbClr>
              </a:gs>
              <a:gs pos="57000">
                <a:srgbClr val="C3986D">
                  <a:tint val="90000"/>
                  <a:shade val="58000"/>
                  <a:satMod val="225000"/>
                </a:srgbClr>
              </a:gs>
              <a:gs pos="80000">
                <a:srgbClr val="C3986D">
                  <a:tint val="90000"/>
                  <a:shade val="69000"/>
                  <a:satMod val="220000"/>
                </a:srgbClr>
              </a:gs>
              <a:gs pos="76000">
                <a:srgbClr val="C3986D">
                  <a:tint val="77000"/>
                  <a:shade val="80000"/>
                  <a:satMod val="230000"/>
                </a:srgbClr>
              </a:gs>
            </a:gsLst>
            <a:lin ang="8100000" scaled="1"/>
            <a:tileRect/>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3600" b="1" i="0" u="none" strike="noStrike" kern="0" cap="none" spc="50" normalizeH="0" baseline="0" noProof="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رحــــــلات العـمرة</a:t>
            </a:r>
            <a:endParaRPr kumimoji="0" lang="ar-SA" sz="3600" b="1" i="0" u="none" strike="noStrike" kern="0" cap="none" spc="50" normalizeH="0" baseline="0" noProof="0" dirty="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cs typeface="Simplified Arabic" pitchFamily="18" charset="-78"/>
            </a:endParaRPr>
          </a:p>
        </p:txBody>
      </p:sp>
      <p:pic>
        <p:nvPicPr>
          <p:cNvPr id="7" name="Picture 2" descr="C:\Users\User\Desktop\الشعار مفرغ  copy.png">
            <a:extLst>
              <a:ext uri="{FF2B5EF4-FFF2-40B4-BE49-F238E27FC236}">
                <a16:creationId xmlns="" xmlns:a16="http://schemas.microsoft.com/office/drawing/2014/main" id="{873DA05B-4F51-AC24-54A8-A5C9B5544FCF}"/>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7668344" y="-22447"/>
            <a:ext cx="1475656" cy="1552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4221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5" name="Rectangle 4"/>
          <p:cNvSpPr>
            <a:spLocks noChangeArrowheads="1"/>
          </p:cNvSpPr>
          <p:nvPr/>
        </p:nvSpPr>
        <p:spPr bwMode="auto">
          <a:xfrm>
            <a:off x="10888082" y="378408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solidFill>
                <a:srgbClr val="FF0000"/>
              </a:solidFill>
            </a:endParaRPr>
          </a:p>
        </p:txBody>
      </p:sp>
      <p:pic>
        <p:nvPicPr>
          <p:cNvPr id="4" name="Picture 2" descr="C:\Users\User\Desktop\الشعار مفرغ  copy.png">
            <a:extLst>
              <a:ext uri="{FF2B5EF4-FFF2-40B4-BE49-F238E27FC236}">
                <a16:creationId xmlns="" xmlns:a16="http://schemas.microsoft.com/office/drawing/2014/main" id="{873DA05B-4F51-AC24-54A8-A5C9B5544FCF}"/>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2411760" y="44624"/>
            <a:ext cx="5112568" cy="5472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74802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0"/>
          <p:cNvPicPr/>
          <p:nvPr/>
        </p:nvPicPr>
        <p:blipFill>
          <a:blip r:embed="rId2" cstate="print">
            <a:extLst>
              <a:ext uri="{28A0092B-C50C-407E-A947-70E740481C1C}">
                <a14:useLocalDpi xmlns:a14="http://schemas.microsoft.com/office/drawing/2010/main" val="0"/>
              </a:ext>
            </a:extLst>
          </a:blip>
          <a:stretch>
            <a:fillRect/>
          </a:stretch>
        </p:blipFill>
        <p:spPr bwMode="auto">
          <a:xfrm>
            <a:off x="6111227" y="1628800"/>
            <a:ext cx="2624876" cy="2125977"/>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2" name="Picture 20"/>
          <p:cNvPicPr/>
          <p:nvPr/>
        </p:nvPicPr>
        <p:blipFill>
          <a:blip r:embed="rId3" cstate="print">
            <a:extLst>
              <a:ext uri="{28A0092B-C50C-407E-A947-70E740481C1C}">
                <a14:useLocalDpi xmlns:a14="http://schemas.microsoft.com/office/drawing/2010/main" val="0"/>
              </a:ext>
            </a:extLst>
          </a:blip>
          <a:stretch>
            <a:fillRect/>
          </a:stretch>
        </p:blipFill>
        <p:spPr bwMode="auto">
          <a:xfrm>
            <a:off x="3421099" y="1628800"/>
            <a:ext cx="2502682" cy="2125977"/>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4" name="Picture 20"/>
          <p:cNvPicPr/>
          <p:nvPr/>
        </p:nvPicPr>
        <p:blipFill>
          <a:blip r:embed="rId4" cstate="print">
            <a:extLst>
              <a:ext uri="{28A0092B-C50C-407E-A947-70E740481C1C}">
                <a14:useLocalDpi xmlns:a14="http://schemas.microsoft.com/office/drawing/2010/main" val="0"/>
              </a:ext>
            </a:extLst>
          </a:blip>
          <a:stretch>
            <a:fillRect/>
          </a:stretch>
        </p:blipFill>
        <p:spPr bwMode="auto">
          <a:xfrm>
            <a:off x="3371008" y="4030214"/>
            <a:ext cx="2552774" cy="2063081"/>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5" name="Picture 20"/>
          <p:cNvPicPr/>
          <p:nvPr/>
        </p:nvPicPr>
        <p:blipFill>
          <a:blip r:embed="rId5" cstate="print">
            <a:extLst>
              <a:ext uri="{28A0092B-C50C-407E-A947-70E740481C1C}">
                <a14:useLocalDpi xmlns:a14="http://schemas.microsoft.com/office/drawing/2010/main" val="0"/>
              </a:ext>
            </a:extLst>
          </a:blip>
          <a:stretch>
            <a:fillRect/>
          </a:stretch>
        </p:blipFill>
        <p:spPr bwMode="auto">
          <a:xfrm>
            <a:off x="683568" y="4030214"/>
            <a:ext cx="2499995" cy="2063081"/>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8" name="Picture 20"/>
          <p:cNvPicPr/>
          <p:nvPr/>
        </p:nvPicPr>
        <p:blipFill>
          <a:blip r:embed="rId6" cstate="print">
            <a:extLst>
              <a:ext uri="{28A0092B-C50C-407E-A947-70E740481C1C}">
                <a14:useLocalDpi xmlns:a14="http://schemas.microsoft.com/office/drawing/2010/main" val="0"/>
              </a:ext>
            </a:extLst>
          </a:blip>
          <a:stretch>
            <a:fillRect/>
          </a:stretch>
        </p:blipFill>
        <p:spPr bwMode="auto">
          <a:xfrm>
            <a:off x="683568" y="1628800"/>
            <a:ext cx="2550085" cy="2125977"/>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9" name="Picture 20"/>
          <p:cNvPicPr/>
          <p:nvPr/>
        </p:nvPicPr>
        <p:blipFill>
          <a:blip r:embed="rId7" cstate="print">
            <a:extLst>
              <a:ext uri="{28A0092B-C50C-407E-A947-70E740481C1C}">
                <a14:useLocalDpi xmlns:a14="http://schemas.microsoft.com/office/drawing/2010/main" val="0"/>
              </a:ext>
            </a:extLst>
          </a:blip>
          <a:stretch>
            <a:fillRect/>
          </a:stretch>
        </p:blipFill>
        <p:spPr bwMode="auto">
          <a:xfrm>
            <a:off x="6111227" y="4030214"/>
            <a:ext cx="2624876" cy="2063082"/>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sp>
        <p:nvSpPr>
          <p:cNvPr id="20" name="مستطيل مستدير الزوايا 19"/>
          <p:cNvSpPr/>
          <p:nvPr/>
        </p:nvSpPr>
        <p:spPr>
          <a:xfrm>
            <a:off x="3371007" y="683866"/>
            <a:ext cx="3172347" cy="548680"/>
          </a:xfrm>
          <a:prstGeom prst="roundRect">
            <a:avLst/>
          </a:prstGeom>
          <a:gradFill flip="none" rotWithShape="1">
            <a:gsLst>
              <a:gs pos="27000">
                <a:srgbClr val="C3986D">
                  <a:tint val="75000"/>
                  <a:shade val="85000"/>
                  <a:satMod val="230000"/>
                </a:srgbClr>
              </a:gs>
              <a:gs pos="25000">
                <a:srgbClr val="C3986D">
                  <a:tint val="90000"/>
                  <a:shade val="70000"/>
                  <a:satMod val="220000"/>
                </a:srgbClr>
              </a:gs>
              <a:gs pos="50000">
                <a:srgbClr val="C3986D">
                  <a:tint val="90000"/>
                  <a:shade val="58000"/>
                  <a:satMod val="225000"/>
                </a:srgbClr>
              </a:gs>
              <a:gs pos="57000">
                <a:srgbClr val="C3986D">
                  <a:tint val="90000"/>
                  <a:shade val="58000"/>
                  <a:satMod val="225000"/>
                </a:srgbClr>
              </a:gs>
              <a:gs pos="80000">
                <a:srgbClr val="C3986D">
                  <a:tint val="90000"/>
                  <a:shade val="69000"/>
                  <a:satMod val="220000"/>
                </a:srgbClr>
              </a:gs>
              <a:gs pos="76000">
                <a:srgbClr val="C3986D">
                  <a:tint val="77000"/>
                  <a:shade val="80000"/>
                  <a:satMod val="230000"/>
                </a:srgbClr>
              </a:gs>
            </a:gsLst>
            <a:lin ang="8100000" scaled="1"/>
            <a:tileRect/>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2400" b="1" i="0" u="none" strike="noStrike" kern="0" cap="none" spc="50" normalizeH="0" baseline="0" noProof="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صور من </a:t>
            </a:r>
            <a:r>
              <a:rPr lang="ar-SA" sz="2400" b="1" kern="0" spc="5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latin typeface="Simplified Arabic" pitchFamily="18" charset="-78"/>
                <a:ea typeface="Times New Roman"/>
                <a:cs typeface="Simplified Arabic" pitchFamily="18" charset="-78"/>
              </a:rPr>
              <a:t>رحلات</a:t>
            </a:r>
            <a:r>
              <a:rPr kumimoji="0" lang="ar-SA" sz="2400" b="1" i="0" u="none" strike="noStrike" kern="0" cap="none" spc="50" normalizeH="0" noProof="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 العمرة</a:t>
            </a:r>
            <a:endParaRPr kumimoji="0" lang="ar-SA" sz="2400" b="1" i="0" u="none" strike="noStrike" kern="0" cap="none" spc="50" normalizeH="0" baseline="0" noProof="0" dirty="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mn-ea"/>
              <a:cs typeface="Simplified Arabic" pitchFamily="18" charset="-78"/>
            </a:endParaRPr>
          </a:p>
        </p:txBody>
      </p:sp>
      <p:pic>
        <p:nvPicPr>
          <p:cNvPr id="13" name="Picture 2" descr="C:\Users\User\Desktop\الشعار مفرغ  copy.png">
            <a:extLst>
              <a:ext uri="{FF2B5EF4-FFF2-40B4-BE49-F238E27FC236}">
                <a16:creationId xmlns="" xmlns:a16="http://schemas.microsoft.com/office/drawing/2014/main" id="{873DA05B-4F51-AC24-54A8-A5C9B5544FCF}"/>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7668344" y="-22447"/>
            <a:ext cx="1475656" cy="1552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348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80">
                                          <p:stCondLst>
                                            <p:cond delay="0"/>
                                          </p:stCondLst>
                                        </p:cTn>
                                        <p:tgtEl>
                                          <p:spTgt spid="20"/>
                                        </p:tgtEl>
                                      </p:cBhvr>
                                    </p:animEffect>
                                    <p:anim calcmode="lin" valueType="num">
                                      <p:cBhvr>
                                        <p:cTn id="8"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3" dur="26">
                                          <p:stCondLst>
                                            <p:cond delay="650"/>
                                          </p:stCondLst>
                                        </p:cTn>
                                        <p:tgtEl>
                                          <p:spTgt spid="20"/>
                                        </p:tgtEl>
                                      </p:cBhvr>
                                      <p:to x="100000" y="60000"/>
                                    </p:animScale>
                                    <p:animScale>
                                      <p:cBhvr>
                                        <p:cTn id="14" dur="166" decel="50000">
                                          <p:stCondLst>
                                            <p:cond delay="676"/>
                                          </p:stCondLst>
                                        </p:cTn>
                                        <p:tgtEl>
                                          <p:spTgt spid="20"/>
                                        </p:tgtEl>
                                      </p:cBhvr>
                                      <p:to x="100000" y="100000"/>
                                    </p:animScale>
                                    <p:animScale>
                                      <p:cBhvr>
                                        <p:cTn id="15" dur="26">
                                          <p:stCondLst>
                                            <p:cond delay="1312"/>
                                          </p:stCondLst>
                                        </p:cTn>
                                        <p:tgtEl>
                                          <p:spTgt spid="20"/>
                                        </p:tgtEl>
                                      </p:cBhvr>
                                      <p:to x="100000" y="80000"/>
                                    </p:animScale>
                                    <p:animScale>
                                      <p:cBhvr>
                                        <p:cTn id="16" dur="166" decel="50000">
                                          <p:stCondLst>
                                            <p:cond delay="1338"/>
                                          </p:stCondLst>
                                        </p:cTn>
                                        <p:tgtEl>
                                          <p:spTgt spid="20"/>
                                        </p:tgtEl>
                                      </p:cBhvr>
                                      <p:to x="100000" y="100000"/>
                                    </p:animScale>
                                    <p:animScale>
                                      <p:cBhvr>
                                        <p:cTn id="17" dur="26">
                                          <p:stCondLst>
                                            <p:cond delay="1642"/>
                                          </p:stCondLst>
                                        </p:cTn>
                                        <p:tgtEl>
                                          <p:spTgt spid="20"/>
                                        </p:tgtEl>
                                      </p:cBhvr>
                                      <p:to x="100000" y="90000"/>
                                    </p:animScale>
                                    <p:animScale>
                                      <p:cBhvr>
                                        <p:cTn id="18" dur="166" decel="50000">
                                          <p:stCondLst>
                                            <p:cond delay="1668"/>
                                          </p:stCondLst>
                                        </p:cTn>
                                        <p:tgtEl>
                                          <p:spTgt spid="20"/>
                                        </p:tgtEl>
                                      </p:cBhvr>
                                      <p:to x="100000" y="100000"/>
                                    </p:animScale>
                                    <p:animScale>
                                      <p:cBhvr>
                                        <p:cTn id="19" dur="26">
                                          <p:stCondLst>
                                            <p:cond delay="1808"/>
                                          </p:stCondLst>
                                        </p:cTn>
                                        <p:tgtEl>
                                          <p:spTgt spid="20"/>
                                        </p:tgtEl>
                                      </p:cBhvr>
                                      <p:to x="100000" y="95000"/>
                                    </p:animScale>
                                    <p:animScale>
                                      <p:cBhvr>
                                        <p:cTn id="20" dur="166" decel="50000">
                                          <p:stCondLst>
                                            <p:cond delay="1834"/>
                                          </p:stCondLst>
                                        </p:cTn>
                                        <p:tgtEl>
                                          <p:spTgt spid="2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مستطيل 4"/>
          <p:cNvSpPr>
            <a:spLocks noChangeArrowheads="1"/>
          </p:cNvSpPr>
          <p:nvPr/>
        </p:nvSpPr>
        <p:spPr bwMode="auto">
          <a:xfrm>
            <a:off x="1259632" y="1124744"/>
            <a:ext cx="7488832"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ar-SA" b="1" dirty="0">
                <a:solidFill>
                  <a:schemeClr val="accent2">
                    <a:lumMod val="50000"/>
                  </a:schemeClr>
                </a:solidFill>
                <a:latin typeface="20"/>
                <a:ea typeface="Calibri" pitchFamily="34" charset="0"/>
                <a:cs typeface="Simplified Arabic" pitchFamily="18" charset="-78"/>
              </a:rPr>
              <a:t> </a:t>
            </a:r>
            <a:endParaRPr lang="en-US" b="1" dirty="0">
              <a:solidFill>
                <a:schemeClr val="accent2">
                  <a:lumMod val="50000"/>
                </a:schemeClr>
              </a:solidFill>
              <a:latin typeface="20"/>
              <a:ea typeface="Calibri" pitchFamily="34" charset="0"/>
              <a:cs typeface="Simplified Arabic" pitchFamily="18" charset="-78"/>
            </a:endParaRPr>
          </a:p>
          <a:p>
            <a:pPr algn="just"/>
            <a:r>
              <a:rPr lang="ar-SA" b="1" dirty="0">
                <a:solidFill>
                  <a:schemeClr val="accent2">
                    <a:lumMod val="50000"/>
                  </a:schemeClr>
                </a:solidFill>
                <a:latin typeface="Simplified Arabic" pitchFamily="18" charset="-78"/>
                <a:cs typeface="Simplified Arabic" pitchFamily="18" charset="-78"/>
              </a:rPr>
              <a:t>برعاية كريمة من ( ورثة الشيخ صالح بن محمد الرويسان ) - وفقهم الله - وفي إطار برامجها الدعوية والتعليمية المتنوعة </a:t>
            </a:r>
            <a:r>
              <a:rPr lang="ar-SA" b="1" dirty="0" smtClean="0">
                <a:solidFill>
                  <a:schemeClr val="accent2">
                    <a:lumMod val="50000"/>
                  </a:schemeClr>
                </a:solidFill>
                <a:latin typeface="Simplified Arabic" pitchFamily="18" charset="-78"/>
                <a:cs typeface="Simplified Arabic" pitchFamily="18" charset="-78"/>
              </a:rPr>
              <a:t>وللعام الثاني على التوالي </a:t>
            </a:r>
            <a:r>
              <a:rPr lang="ar-SA" b="1" dirty="0">
                <a:solidFill>
                  <a:schemeClr val="accent2">
                    <a:lumMod val="50000"/>
                  </a:schemeClr>
                </a:solidFill>
                <a:latin typeface="Simplified Arabic" pitchFamily="18" charset="-78"/>
                <a:cs typeface="Simplified Arabic" pitchFamily="18" charset="-78"/>
              </a:rPr>
              <a:t>نظمت جمعية العناية بالمسلم الجديد بالدمام رحلة حج </a:t>
            </a:r>
            <a:r>
              <a:rPr lang="ar-SA" b="1" dirty="0" smtClean="0">
                <a:solidFill>
                  <a:schemeClr val="accent2">
                    <a:lumMod val="50000"/>
                  </a:schemeClr>
                </a:solidFill>
                <a:latin typeface="Simplified Arabic" pitchFamily="18" charset="-78"/>
                <a:cs typeface="Simplified Arabic" pitchFamily="18" charset="-78"/>
              </a:rPr>
              <a:t> </a:t>
            </a:r>
            <a:r>
              <a:rPr lang="ar-SA" b="1" dirty="0">
                <a:solidFill>
                  <a:schemeClr val="accent2">
                    <a:lumMod val="50000"/>
                  </a:schemeClr>
                </a:solidFill>
                <a:latin typeface="Simplified Arabic" pitchFamily="18" charset="-78"/>
                <a:cs typeface="Simplified Arabic" pitchFamily="18" charset="-78"/>
              </a:rPr>
              <a:t>شارك فيها ( </a:t>
            </a:r>
            <a:r>
              <a:rPr lang="ar-SA" b="1" dirty="0" smtClean="0">
                <a:solidFill>
                  <a:schemeClr val="accent2">
                    <a:lumMod val="50000"/>
                  </a:schemeClr>
                </a:solidFill>
                <a:latin typeface="Simplified Arabic" pitchFamily="18" charset="-78"/>
                <a:cs typeface="Simplified Arabic" pitchFamily="18" charset="-78"/>
              </a:rPr>
              <a:t>50 </a:t>
            </a:r>
            <a:r>
              <a:rPr lang="ar-SA" b="1" dirty="0">
                <a:solidFill>
                  <a:schemeClr val="accent2">
                    <a:lumMod val="50000"/>
                  </a:schemeClr>
                </a:solidFill>
                <a:latin typeface="Simplified Arabic" pitchFamily="18" charset="-78"/>
                <a:cs typeface="Simplified Arabic" pitchFamily="18" charset="-78"/>
              </a:rPr>
              <a:t>) شخصاً </a:t>
            </a:r>
            <a:r>
              <a:rPr lang="ar-SA" b="1" dirty="0" smtClean="0">
                <a:solidFill>
                  <a:schemeClr val="accent2">
                    <a:lumMod val="50000"/>
                  </a:schemeClr>
                </a:solidFill>
                <a:latin typeface="Simplified Arabic" pitchFamily="18" charset="-78"/>
                <a:cs typeface="Simplified Arabic" pitchFamily="18" charset="-78"/>
              </a:rPr>
              <a:t>كان بعضهم من المسلمين الجدد ، وقد تحققت </a:t>
            </a:r>
            <a:r>
              <a:rPr lang="ar-SA" b="1" dirty="0">
                <a:solidFill>
                  <a:schemeClr val="accent2">
                    <a:lumMod val="50000"/>
                  </a:schemeClr>
                </a:solidFill>
                <a:latin typeface="Simplified Arabic" pitchFamily="18" charset="-78"/>
                <a:cs typeface="Simplified Arabic" pitchFamily="18" charset="-78"/>
              </a:rPr>
              <a:t>الأمنيات للمشاركين بأداء فريضة الحج وتحققت الأهداف التي وضعتها الجمعية من تنفيذ </a:t>
            </a:r>
            <a:r>
              <a:rPr lang="ar-SA" b="1" dirty="0" smtClean="0">
                <a:solidFill>
                  <a:schemeClr val="accent2">
                    <a:lumMod val="50000"/>
                  </a:schemeClr>
                </a:solidFill>
                <a:latin typeface="Simplified Arabic" pitchFamily="18" charset="-78"/>
                <a:cs typeface="Simplified Arabic" pitchFamily="18" charset="-78"/>
              </a:rPr>
              <a:t>المشروع..</a:t>
            </a:r>
            <a:endParaRPr lang="ar-SA" b="1" dirty="0">
              <a:solidFill>
                <a:schemeClr val="accent2">
                  <a:lumMod val="50000"/>
                </a:schemeClr>
              </a:solidFill>
              <a:latin typeface="Simplified Arabic" pitchFamily="18" charset="-78"/>
              <a:cs typeface="Simplified Arabic" pitchFamily="18" charset="-78"/>
            </a:endParaRPr>
          </a:p>
          <a:p>
            <a:pPr algn="just"/>
            <a:r>
              <a:rPr lang="ar-SA" b="1" dirty="0">
                <a:solidFill>
                  <a:schemeClr val="accent2">
                    <a:lumMod val="50000"/>
                  </a:schemeClr>
                </a:solidFill>
                <a:latin typeface="20"/>
                <a:ea typeface="Calibri" pitchFamily="34" charset="0"/>
                <a:cs typeface="Simplified Arabic" pitchFamily="18" charset="-78"/>
              </a:rPr>
              <a:t>                                                                                                                   </a:t>
            </a:r>
          </a:p>
        </p:txBody>
      </p:sp>
      <p:sp>
        <p:nvSpPr>
          <p:cNvPr id="12" name="مستطيل مستدير الزوايا 11"/>
          <p:cNvSpPr/>
          <p:nvPr/>
        </p:nvSpPr>
        <p:spPr>
          <a:xfrm>
            <a:off x="2987824" y="637753"/>
            <a:ext cx="3744416" cy="541936"/>
          </a:xfrm>
          <a:prstGeom prst="roundRect">
            <a:avLst/>
          </a:prstGeom>
          <a:gradFill flip="none" rotWithShape="1">
            <a:gsLst>
              <a:gs pos="0">
                <a:srgbClr val="C3986D">
                  <a:tint val="75000"/>
                  <a:shade val="85000"/>
                  <a:satMod val="230000"/>
                </a:srgbClr>
              </a:gs>
              <a:gs pos="25000">
                <a:srgbClr val="C3986D">
                  <a:tint val="90000"/>
                  <a:shade val="70000"/>
                  <a:satMod val="220000"/>
                </a:srgbClr>
              </a:gs>
              <a:gs pos="50000">
                <a:srgbClr val="C3986D">
                  <a:tint val="90000"/>
                  <a:shade val="58000"/>
                  <a:satMod val="225000"/>
                </a:srgbClr>
              </a:gs>
              <a:gs pos="65000">
                <a:srgbClr val="C3986D">
                  <a:tint val="90000"/>
                  <a:shade val="58000"/>
                  <a:satMod val="225000"/>
                </a:srgbClr>
              </a:gs>
              <a:gs pos="80000">
                <a:srgbClr val="C3986D">
                  <a:tint val="90000"/>
                  <a:shade val="69000"/>
                  <a:satMod val="220000"/>
                </a:srgbClr>
              </a:gs>
              <a:gs pos="100000">
                <a:srgbClr val="C3986D">
                  <a:tint val="77000"/>
                  <a:shade val="80000"/>
                  <a:satMod val="230000"/>
                </a:srgbClr>
              </a:gs>
            </a:gsLst>
            <a:path path="circle">
              <a:fillToRect l="50000" t="50000" r="50000" b="50000"/>
            </a:path>
            <a:tileRect/>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prst="softRound"/>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2400" b="1" i="0" u="none" strike="noStrike" kern="0" cap="none" spc="50" normalizeH="0" baseline="0" noProof="0" dirty="0" smtClean="0">
                <a:ln w="11430">
                  <a:solidFill>
                    <a:srgbClr val="120763"/>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Times New Roman"/>
                <a:ea typeface="Times New Roman"/>
                <a:cs typeface="Simplified Arabic"/>
              </a:rPr>
              <a:t>مشروع الحج للعام 1446هـــ</a:t>
            </a:r>
            <a:endParaRPr kumimoji="0" lang="ar-SA" sz="2400" b="1" i="0" u="none" strike="noStrike" kern="0" cap="none" spc="50" normalizeH="0" baseline="0" noProof="0" dirty="0">
              <a:ln w="11430">
                <a:solidFill>
                  <a:srgbClr val="120763"/>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Times New Roman"/>
              <a:ea typeface="Times New Roman"/>
              <a:cs typeface="Simplified Arabic"/>
            </a:endParaRPr>
          </a:p>
        </p:txBody>
      </p:sp>
      <p:graphicFrame>
        <p:nvGraphicFramePr>
          <p:cNvPr id="13" name="جدول 12"/>
          <p:cNvGraphicFramePr>
            <a:graphicFrameLocks noGrp="1"/>
          </p:cNvGraphicFramePr>
          <p:nvPr>
            <p:extLst>
              <p:ext uri="{D42A27DB-BD31-4B8C-83A1-F6EECF244321}">
                <p14:modId xmlns:p14="http://schemas.microsoft.com/office/powerpoint/2010/main" val="814224590"/>
              </p:ext>
            </p:extLst>
          </p:nvPr>
        </p:nvGraphicFramePr>
        <p:xfrm>
          <a:off x="1403648" y="3441327"/>
          <a:ext cx="3544400" cy="1931889"/>
        </p:xfrm>
        <a:graphic>
          <a:graphicData uri="http://schemas.openxmlformats.org/drawingml/2006/table">
            <a:tbl>
              <a:tblPr rtl="1" firstRow="1" firstCol="1" bandRow="1">
                <a:effectLst>
                  <a:outerShdw blurRad="50800" dist="38100" dir="2700000" algn="tl" rotWithShape="0">
                    <a:srgbClr val="669900">
                      <a:alpha val="40000"/>
                    </a:srgbClr>
                  </a:outerShdw>
                </a:effectLst>
              </a:tblPr>
              <a:tblGrid>
                <a:gridCol w="1104267"/>
                <a:gridCol w="1295884"/>
                <a:gridCol w="1144249"/>
              </a:tblGrid>
              <a:tr h="385014">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800" dirty="0" smtClean="0">
                          <a:solidFill>
                            <a:srgbClr val="003300"/>
                          </a:solidFill>
                          <a:effectLst/>
                          <a:latin typeface="Simplified Arabic" pitchFamily="18" charset="-78"/>
                          <a:ea typeface="+mn-ea"/>
                          <a:cs typeface="Simplified Arabic" pitchFamily="18" charset="-78"/>
                        </a:rPr>
                        <a:t>الجنسية</a:t>
                      </a:r>
                      <a:endParaRPr lang="en-US" sz="18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800" dirty="0" smtClean="0">
                          <a:solidFill>
                            <a:srgbClr val="003300"/>
                          </a:solidFill>
                          <a:effectLst/>
                          <a:latin typeface="Simplified Arabic" pitchFamily="18" charset="-78"/>
                          <a:cs typeface="Simplified Arabic" pitchFamily="18" charset="-78"/>
                        </a:rPr>
                        <a:t>اللغة</a:t>
                      </a:r>
                      <a:endParaRPr lang="en-US" sz="18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800" dirty="0" smtClean="0">
                          <a:solidFill>
                            <a:srgbClr val="003300"/>
                          </a:solidFill>
                          <a:effectLst/>
                          <a:latin typeface="Simplified Arabic" pitchFamily="18" charset="-78"/>
                          <a:cs typeface="Simplified Arabic" pitchFamily="18" charset="-78"/>
                        </a:rPr>
                        <a:t>العــدد</a:t>
                      </a:r>
                      <a:endParaRPr lang="en-US" sz="18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r>
              <a:tr h="332745">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800" dirty="0" smtClean="0">
                          <a:solidFill>
                            <a:srgbClr val="003300"/>
                          </a:solidFill>
                          <a:effectLst/>
                          <a:latin typeface="Simplified Arabic" pitchFamily="18" charset="-78"/>
                          <a:ea typeface="Times New Roman"/>
                          <a:cs typeface="Simplified Arabic" pitchFamily="18" charset="-78"/>
                        </a:rPr>
                        <a:t>الفلبين</a:t>
                      </a:r>
                      <a:endParaRPr lang="en-US" sz="18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800" b="1" dirty="0" smtClean="0">
                          <a:solidFill>
                            <a:schemeClr val="tx1"/>
                          </a:solidFill>
                          <a:effectLst/>
                          <a:latin typeface="Simplified Arabic" pitchFamily="18" charset="-78"/>
                          <a:ea typeface="+mn-ea"/>
                          <a:cs typeface="Simplified Arabic" pitchFamily="18" charset="-78"/>
                        </a:rPr>
                        <a:t>فلبيني</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800" b="1" baseline="0" dirty="0" smtClean="0">
                          <a:solidFill>
                            <a:schemeClr val="tx1"/>
                          </a:solidFill>
                          <a:effectLst/>
                          <a:latin typeface="Simplified Arabic" pitchFamily="18" charset="-78"/>
                          <a:ea typeface="+mn-ea"/>
                          <a:cs typeface="Simplified Arabic" pitchFamily="18" charset="-78"/>
                        </a:rPr>
                        <a:t>11 شخصاً</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332745">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800" dirty="0" smtClean="0">
                          <a:solidFill>
                            <a:srgbClr val="003300"/>
                          </a:solidFill>
                          <a:effectLst/>
                          <a:latin typeface="Simplified Arabic" pitchFamily="18" charset="-78"/>
                          <a:ea typeface="Times New Roman"/>
                          <a:cs typeface="Simplified Arabic" pitchFamily="18" charset="-78"/>
                        </a:rPr>
                        <a:t>السعودية</a:t>
                      </a:r>
                      <a:endParaRPr lang="en-US" sz="18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800" b="1" dirty="0" smtClean="0">
                          <a:solidFill>
                            <a:schemeClr val="tx1"/>
                          </a:solidFill>
                          <a:effectLst/>
                          <a:latin typeface="Simplified Arabic" pitchFamily="18" charset="-78"/>
                          <a:ea typeface="+mn-ea"/>
                          <a:cs typeface="Simplified Arabic" pitchFamily="18" charset="-78"/>
                        </a:rPr>
                        <a:t>العربية </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800" b="1" baseline="0" dirty="0" smtClean="0">
                          <a:solidFill>
                            <a:schemeClr val="tx1"/>
                          </a:solidFill>
                          <a:effectLst/>
                          <a:latin typeface="Simplified Arabic" pitchFamily="18" charset="-78"/>
                          <a:ea typeface="+mn-ea"/>
                          <a:cs typeface="Simplified Arabic" pitchFamily="18" charset="-78"/>
                        </a:rPr>
                        <a:t>33 شخصاً</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548053">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800" dirty="0" smtClean="0">
                          <a:solidFill>
                            <a:srgbClr val="003300"/>
                          </a:solidFill>
                          <a:effectLst/>
                          <a:latin typeface="Simplified Arabic" pitchFamily="18" charset="-78"/>
                          <a:ea typeface="Times New Roman"/>
                          <a:cs typeface="Simplified Arabic" pitchFamily="18" charset="-78"/>
                        </a:rPr>
                        <a:t>الجنسية العربية</a:t>
                      </a:r>
                      <a:endParaRPr lang="en-US" sz="18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800" b="1" dirty="0" smtClean="0">
                          <a:solidFill>
                            <a:schemeClr val="tx1"/>
                          </a:solidFill>
                          <a:effectLst/>
                          <a:latin typeface="Simplified Arabic" pitchFamily="18" charset="-78"/>
                          <a:ea typeface="Times New Roman"/>
                          <a:cs typeface="Simplified Arabic" pitchFamily="18" charset="-78"/>
                        </a:rPr>
                        <a:t>العربية</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800" b="1" baseline="0" dirty="0" smtClean="0">
                          <a:solidFill>
                            <a:schemeClr val="tx1"/>
                          </a:solidFill>
                          <a:effectLst/>
                          <a:latin typeface="Simplified Arabic" pitchFamily="18" charset="-78"/>
                          <a:ea typeface="+mn-ea"/>
                          <a:cs typeface="Simplified Arabic" pitchFamily="18" charset="-78"/>
                        </a:rPr>
                        <a:t>6 أشخاص</a:t>
                      </a:r>
                      <a:endParaRPr lang="en-US" sz="1800" b="1" dirty="0" smtClean="0">
                        <a:solidFill>
                          <a:schemeClr val="tx1"/>
                        </a:solidFill>
                        <a:effectLst/>
                        <a:latin typeface="Simplified Arabic" pitchFamily="18" charset="-78"/>
                        <a:ea typeface="Times New Roman"/>
                        <a:cs typeface="Simplified Arabic" pitchFamily="18" charset="-78"/>
                      </a:endParaRPr>
                    </a:p>
                  </a:txBody>
                  <a:tcPr marL="68580" marR="68580"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r>
              <a:tr h="332745">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800" dirty="0" smtClean="0">
                          <a:solidFill>
                            <a:srgbClr val="800000"/>
                          </a:solidFill>
                          <a:effectLst/>
                          <a:latin typeface="Simplified Arabic" pitchFamily="18" charset="-78"/>
                          <a:ea typeface="Times New Roman"/>
                          <a:cs typeface="Simplified Arabic" pitchFamily="18" charset="-78"/>
                        </a:rPr>
                        <a:t>العدد الكلي</a:t>
                      </a:r>
                      <a:endParaRPr lang="en-US" sz="1800" dirty="0" smtClean="0">
                        <a:solidFill>
                          <a:srgbClr val="8000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800" b="1" dirty="0" smtClean="0">
                          <a:solidFill>
                            <a:srgbClr val="800000"/>
                          </a:solidFill>
                          <a:effectLst/>
                          <a:latin typeface="Simplified Arabic" pitchFamily="18" charset="-78"/>
                          <a:ea typeface="+mn-ea"/>
                          <a:cs typeface="Simplified Arabic" pitchFamily="18" charset="-78"/>
                        </a:rPr>
                        <a:t>--</a:t>
                      </a:r>
                      <a:endParaRPr lang="en-US" sz="1800" b="1" dirty="0">
                        <a:solidFill>
                          <a:srgbClr val="8000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800" b="1" baseline="0" dirty="0" smtClean="0">
                          <a:solidFill>
                            <a:srgbClr val="800000"/>
                          </a:solidFill>
                          <a:effectLst/>
                          <a:latin typeface="Simplified Arabic" pitchFamily="18" charset="-78"/>
                          <a:ea typeface="+mn-ea"/>
                          <a:cs typeface="Simplified Arabic" pitchFamily="18" charset="-78"/>
                        </a:rPr>
                        <a:t>50 شخصاً</a:t>
                      </a:r>
                      <a:endParaRPr lang="en-US" sz="1800" b="1" dirty="0">
                        <a:solidFill>
                          <a:srgbClr val="8000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bl>
          </a:graphicData>
        </a:graphic>
      </p:graphicFrame>
      <p:sp>
        <p:nvSpPr>
          <p:cNvPr id="14" name="مستطيل مستدير الزوايا 13"/>
          <p:cNvSpPr/>
          <p:nvPr/>
        </p:nvSpPr>
        <p:spPr>
          <a:xfrm>
            <a:off x="1907704" y="2879070"/>
            <a:ext cx="2530678" cy="477640"/>
          </a:xfrm>
          <a:prstGeom prst="roundRect">
            <a:avLst/>
          </a:prstGeom>
          <a:gradFill rotWithShape="1">
            <a:gsLst>
              <a:gs pos="0">
                <a:srgbClr val="C3986D">
                  <a:tint val="75000"/>
                  <a:shade val="85000"/>
                  <a:satMod val="230000"/>
                </a:srgbClr>
              </a:gs>
              <a:gs pos="25000">
                <a:srgbClr val="C3986D">
                  <a:tint val="90000"/>
                  <a:shade val="70000"/>
                  <a:satMod val="220000"/>
                </a:srgbClr>
              </a:gs>
              <a:gs pos="50000">
                <a:srgbClr val="C3986D">
                  <a:tint val="90000"/>
                  <a:shade val="58000"/>
                  <a:satMod val="225000"/>
                </a:srgbClr>
              </a:gs>
              <a:gs pos="65000">
                <a:srgbClr val="C3986D">
                  <a:tint val="90000"/>
                  <a:shade val="58000"/>
                  <a:satMod val="225000"/>
                </a:srgbClr>
              </a:gs>
              <a:gs pos="80000">
                <a:srgbClr val="C3986D">
                  <a:tint val="90000"/>
                  <a:shade val="69000"/>
                  <a:satMod val="220000"/>
                </a:srgbClr>
              </a:gs>
              <a:gs pos="100000">
                <a:srgbClr val="C3986D">
                  <a:tint val="77000"/>
                  <a:shade val="80000"/>
                  <a:satMod val="230000"/>
                </a:srgbClr>
              </a:gs>
            </a:gsLst>
            <a:lin ang="5400000" scaled="1"/>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2000" b="1" i="0" u="none" strike="noStrike" kern="0" cap="none" spc="50" normalizeH="0" baseline="0" noProof="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المشاركون في رحلة الحج</a:t>
            </a:r>
            <a:endParaRPr kumimoji="0" lang="ar-SA" sz="2000" b="1" i="0" u="none" strike="noStrike" kern="0" cap="none" spc="50" normalizeH="0" baseline="0" noProof="0" dirty="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cs typeface="Simplified Arabic" pitchFamily="18" charset="-78"/>
            </a:endParaRPr>
          </a:p>
        </p:txBody>
      </p:sp>
      <p:sp>
        <p:nvSpPr>
          <p:cNvPr id="16" name="مستطيل مستدير الزوايا 15"/>
          <p:cNvSpPr/>
          <p:nvPr/>
        </p:nvSpPr>
        <p:spPr>
          <a:xfrm>
            <a:off x="5652120" y="2920621"/>
            <a:ext cx="2952328" cy="436090"/>
          </a:xfrm>
          <a:prstGeom prst="roundRect">
            <a:avLst/>
          </a:prstGeom>
          <a:gradFill flip="none" rotWithShape="1">
            <a:gsLst>
              <a:gs pos="27000">
                <a:srgbClr val="C3986D">
                  <a:tint val="75000"/>
                  <a:shade val="85000"/>
                  <a:satMod val="230000"/>
                </a:srgbClr>
              </a:gs>
              <a:gs pos="25000">
                <a:srgbClr val="C3986D">
                  <a:tint val="90000"/>
                  <a:shade val="70000"/>
                  <a:satMod val="220000"/>
                </a:srgbClr>
              </a:gs>
              <a:gs pos="50000">
                <a:srgbClr val="C3986D">
                  <a:tint val="90000"/>
                  <a:shade val="58000"/>
                  <a:satMod val="225000"/>
                </a:srgbClr>
              </a:gs>
              <a:gs pos="57000">
                <a:srgbClr val="C3986D">
                  <a:tint val="90000"/>
                  <a:shade val="58000"/>
                  <a:satMod val="225000"/>
                </a:srgbClr>
              </a:gs>
              <a:gs pos="80000">
                <a:srgbClr val="C3986D">
                  <a:tint val="90000"/>
                  <a:shade val="69000"/>
                  <a:satMod val="220000"/>
                </a:srgbClr>
              </a:gs>
              <a:gs pos="76000">
                <a:srgbClr val="C3986D">
                  <a:tint val="77000"/>
                  <a:shade val="80000"/>
                  <a:satMod val="230000"/>
                </a:srgbClr>
              </a:gs>
            </a:gsLst>
            <a:lin ang="8100000" scaled="1"/>
            <a:tileRect/>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2000" b="1" i="0" u="none" strike="noStrike" kern="0" cap="none" spc="50" normalizeH="0" baseline="0" noProof="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شركة السلوان</a:t>
            </a:r>
            <a:r>
              <a:rPr kumimoji="0" lang="ar-SA" sz="2000" b="1" i="0" u="none" strike="noStrike" kern="0" cap="none" spc="50" normalizeH="0" noProof="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 لخدمات</a:t>
            </a:r>
            <a:r>
              <a:rPr kumimoji="0" lang="ar-SA" sz="2000" b="1" i="0" u="none" strike="noStrike" kern="0" cap="none" spc="50" normalizeH="0" baseline="0" noProof="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 للحج</a:t>
            </a:r>
            <a:endParaRPr kumimoji="0" lang="ar-SA" sz="2000" b="1" i="0" u="none" strike="noStrike" kern="0" cap="none" spc="50" normalizeH="0" baseline="0" noProof="0" dirty="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cs typeface="Simplified Arabic" pitchFamily="18" charset="-78"/>
            </a:endParaRPr>
          </a:p>
        </p:txBody>
      </p:sp>
      <p:sp>
        <p:nvSpPr>
          <p:cNvPr id="18" name="مستطيل 4"/>
          <p:cNvSpPr>
            <a:spLocks noChangeArrowheads="1"/>
          </p:cNvSpPr>
          <p:nvPr/>
        </p:nvSpPr>
        <p:spPr bwMode="auto">
          <a:xfrm>
            <a:off x="5292080" y="3192065"/>
            <a:ext cx="3656400"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ar-SA" b="1" dirty="0">
                <a:solidFill>
                  <a:srgbClr val="C00000"/>
                </a:solidFill>
                <a:latin typeface="20"/>
                <a:ea typeface="Calibri" pitchFamily="34" charset="0"/>
                <a:cs typeface="Simplified Arabic" pitchFamily="18" charset="-78"/>
              </a:rPr>
              <a:t> </a:t>
            </a:r>
            <a:endParaRPr lang="en-US" b="1" dirty="0">
              <a:solidFill>
                <a:srgbClr val="C00000"/>
              </a:solidFill>
              <a:latin typeface="20"/>
              <a:ea typeface="Calibri" pitchFamily="34" charset="0"/>
              <a:cs typeface="Simplified Arabic" pitchFamily="18" charset="-78"/>
            </a:endParaRPr>
          </a:p>
          <a:p>
            <a:pPr algn="just"/>
            <a:r>
              <a:rPr lang="ar-SA" b="1" dirty="0">
                <a:solidFill>
                  <a:schemeClr val="accent2">
                    <a:lumMod val="50000"/>
                  </a:schemeClr>
                </a:solidFill>
                <a:latin typeface="20"/>
                <a:ea typeface="Calibri" pitchFamily="34" charset="0"/>
                <a:cs typeface="Simplified Arabic" pitchFamily="18" charset="-78"/>
              </a:rPr>
              <a:t> </a:t>
            </a:r>
            <a:r>
              <a:rPr lang="ar-SA" b="1" dirty="0" smtClean="0">
                <a:solidFill>
                  <a:schemeClr val="accent2">
                    <a:lumMod val="50000"/>
                  </a:schemeClr>
                </a:solidFill>
                <a:latin typeface="20"/>
                <a:ea typeface="Calibri" pitchFamily="34" charset="0"/>
                <a:cs typeface="Simplified Arabic" pitchFamily="18" charset="-78"/>
              </a:rPr>
              <a:t>عند فتح </a:t>
            </a:r>
            <a:r>
              <a:rPr lang="ar-SA" b="1" dirty="0">
                <a:solidFill>
                  <a:schemeClr val="accent2">
                    <a:lumMod val="50000"/>
                  </a:schemeClr>
                </a:solidFill>
                <a:latin typeface="20"/>
                <a:ea typeface="Calibri" pitchFamily="34" charset="0"/>
                <a:cs typeface="Simplified Arabic" pitchFamily="18" charset="-78"/>
              </a:rPr>
              <a:t>التقديم لحجاج الداخل عبر المسار الإلكتروني </a:t>
            </a:r>
            <a:r>
              <a:rPr lang="ar-SA" b="1" dirty="0" smtClean="0">
                <a:solidFill>
                  <a:schemeClr val="accent2">
                    <a:lumMod val="50000"/>
                  </a:schemeClr>
                </a:solidFill>
                <a:latin typeface="20"/>
                <a:ea typeface="Calibri" pitchFamily="34" charset="0"/>
                <a:cs typeface="Simplified Arabic" pitchFamily="18" charset="-78"/>
              </a:rPr>
              <a:t>وقع الاختيار </a:t>
            </a:r>
            <a:r>
              <a:rPr lang="ar-SA" b="1" dirty="0">
                <a:solidFill>
                  <a:schemeClr val="accent2">
                    <a:lumMod val="50000"/>
                  </a:schemeClr>
                </a:solidFill>
                <a:latin typeface="20"/>
                <a:ea typeface="Calibri" pitchFamily="34" charset="0"/>
                <a:cs typeface="Simplified Arabic" pitchFamily="18" charset="-78"/>
              </a:rPr>
              <a:t>على </a:t>
            </a:r>
            <a:r>
              <a:rPr lang="ar-SA" b="1" dirty="0" smtClean="0">
                <a:solidFill>
                  <a:schemeClr val="accent2">
                    <a:lumMod val="50000"/>
                  </a:schemeClr>
                </a:solidFill>
                <a:latin typeface="20"/>
                <a:ea typeface="Calibri" pitchFamily="34" charset="0"/>
                <a:cs typeface="Simplified Arabic" pitchFamily="18" charset="-78"/>
              </a:rPr>
              <a:t>شركة السلوان لخدمات الحج  </a:t>
            </a:r>
            <a:r>
              <a:rPr lang="ar-SA" b="1" dirty="0">
                <a:solidFill>
                  <a:schemeClr val="accent2">
                    <a:lumMod val="50000"/>
                  </a:schemeClr>
                </a:solidFill>
                <a:latin typeface="20"/>
                <a:ea typeface="Calibri" pitchFamily="34" charset="0"/>
                <a:cs typeface="Simplified Arabic" pitchFamily="18" charset="-78"/>
              </a:rPr>
              <a:t>لتسجيل جميع المشاركين في الرحلة ، وقد تم – بحمد الله – إكمال كافة متطلبات التسجيل وتكملة الإجراءات المطلوبة من قبل وزارة الحج ، وقد وجدنا من الإخوة في </a:t>
            </a:r>
            <a:r>
              <a:rPr lang="ar-SA" b="1" dirty="0" smtClean="0">
                <a:solidFill>
                  <a:schemeClr val="accent2">
                    <a:lumMod val="50000"/>
                  </a:schemeClr>
                </a:solidFill>
                <a:latin typeface="20"/>
                <a:ea typeface="Calibri" pitchFamily="34" charset="0"/>
                <a:cs typeface="Simplified Arabic" pitchFamily="18" charset="-78"/>
              </a:rPr>
              <a:t>الشركة </a:t>
            </a:r>
            <a:r>
              <a:rPr lang="ar-SA" b="1" dirty="0">
                <a:solidFill>
                  <a:schemeClr val="accent2">
                    <a:lumMod val="50000"/>
                  </a:schemeClr>
                </a:solidFill>
                <a:latin typeface="20"/>
                <a:ea typeface="Calibri" pitchFamily="34" charset="0"/>
                <a:cs typeface="Simplified Arabic" pitchFamily="18" charset="-78"/>
              </a:rPr>
              <a:t>تعاوناً ورغبة شديدة وبذلوا جهوداً مباركة ساهمت في تسهيل وتحقيق المطلوب.</a:t>
            </a:r>
          </a:p>
          <a:p>
            <a:pPr algn="just"/>
            <a:r>
              <a:rPr lang="ar-SA" b="1" dirty="0">
                <a:solidFill>
                  <a:schemeClr val="accent2">
                    <a:lumMod val="50000"/>
                  </a:schemeClr>
                </a:solidFill>
                <a:latin typeface="20"/>
                <a:cs typeface="Simplified Arabic" pitchFamily="18" charset="-78"/>
              </a:rPr>
              <a:t>وفي أيام الحج كان للإخوة في شركة </a:t>
            </a:r>
            <a:r>
              <a:rPr lang="ar-SA" b="1" dirty="0" smtClean="0">
                <a:solidFill>
                  <a:schemeClr val="accent2">
                    <a:lumMod val="50000"/>
                  </a:schemeClr>
                </a:solidFill>
                <a:latin typeface="20"/>
                <a:cs typeface="Simplified Arabic" pitchFamily="18" charset="-78"/>
              </a:rPr>
              <a:t>السلوان </a:t>
            </a:r>
            <a:r>
              <a:rPr lang="ar-SA" b="1" dirty="0">
                <a:solidFill>
                  <a:schemeClr val="accent2">
                    <a:lumMod val="50000"/>
                  </a:schemeClr>
                </a:solidFill>
                <a:latin typeface="20"/>
                <a:cs typeface="Simplified Arabic" pitchFamily="18" charset="-78"/>
              </a:rPr>
              <a:t>جدولاً منظماً وبرنامجاً متكاملاً </a:t>
            </a:r>
            <a:r>
              <a:rPr lang="ar-SA" b="1" dirty="0" smtClean="0">
                <a:solidFill>
                  <a:schemeClr val="accent2">
                    <a:lumMod val="50000"/>
                  </a:schemeClr>
                </a:solidFill>
                <a:latin typeface="20"/>
                <a:cs typeface="Simplified Arabic" pitchFamily="18" charset="-78"/>
              </a:rPr>
              <a:t>منذ البداية وحتى النهاية.</a:t>
            </a:r>
            <a:endParaRPr lang="en-US" b="1" dirty="0">
              <a:solidFill>
                <a:schemeClr val="accent2">
                  <a:lumMod val="50000"/>
                </a:schemeClr>
              </a:solidFill>
              <a:latin typeface="20"/>
            </a:endParaRPr>
          </a:p>
          <a:p>
            <a:pPr algn="l" rtl="0" eaLnBrk="0" hangingPunct="0"/>
            <a:endParaRPr lang="en-US" dirty="0">
              <a:latin typeface="20"/>
            </a:endParaRPr>
          </a:p>
        </p:txBody>
      </p:sp>
      <p:pic>
        <p:nvPicPr>
          <p:cNvPr id="9" name="Picture 2" descr="C:\Users\User\Desktop\الشعار مفرغ  copy.png">
            <a:extLst>
              <a:ext uri="{FF2B5EF4-FFF2-40B4-BE49-F238E27FC236}">
                <a16:creationId xmlns="" xmlns:a16="http://schemas.microsoft.com/office/drawing/2014/main" id="{873DA05B-4F51-AC24-54A8-A5C9B5544FCF}"/>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7668344" y="-22447"/>
            <a:ext cx="1475656" cy="1552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9161596"/>
      </p:ext>
    </p:extLst>
  </p:cSld>
  <p:clrMapOvr>
    <a:masterClrMapping/>
  </p:clrMapOvr>
  <p:transition spd="slow" advClick="0" advTm="3000">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par>
                          <p:cTn id="21" fill="hold">
                            <p:stCondLst>
                              <p:cond delay="2000"/>
                            </p:stCondLst>
                            <p:childTnLst>
                              <p:par>
                                <p:cTn id="22" presetID="26" presetClass="entr" presetSubtype="0"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down)">
                                      <p:cBhvr>
                                        <p:cTn id="24" dur="580">
                                          <p:stCondLst>
                                            <p:cond delay="0"/>
                                          </p:stCondLst>
                                        </p:cTn>
                                        <p:tgtEl>
                                          <p:spTgt spid="14"/>
                                        </p:tgtEl>
                                      </p:cBhvr>
                                    </p:animEffect>
                                    <p:anim calcmode="lin" valueType="num">
                                      <p:cBhvr>
                                        <p:cTn id="25"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30" dur="26">
                                          <p:stCondLst>
                                            <p:cond delay="650"/>
                                          </p:stCondLst>
                                        </p:cTn>
                                        <p:tgtEl>
                                          <p:spTgt spid="14"/>
                                        </p:tgtEl>
                                      </p:cBhvr>
                                      <p:to x="100000" y="60000"/>
                                    </p:animScale>
                                    <p:animScale>
                                      <p:cBhvr>
                                        <p:cTn id="31" dur="166" decel="50000">
                                          <p:stCondLst>
                                            <p:cond delay="676"/>
                                          </p:stCondLst>
                                        </p:cTn>
                                        <p:tgtEl>
                                          <p:spTgt spid="14"/>
                                        </p:tgtEl>
                                      </p:cBhvr>
                                      <p:to x="100000" y="100000"/>
                                    </p:animScale>
                                    <p:animScale>
                                      <p:cBhvr>
                                        <p:cTn id="32" dur="26">
                                          <p:stCondLst>
                                            <p:cond delay="1312"/>
                                          </p:stCondLst>
                                        </p:cTn>
                                        <p:tgtEl>
                                          <p:spTgt spid="14"/>
                                        </p:tgtEl>
                                      </p:cBhvr>
                                      <p:to x="100000" y="80000"/>
                                    </p:animScale>
                                    <p:animScale>
                                      <p:cBhvr>
                                        <p:cTn id="33" dur="166" decel="50000">
                                          <p:stCondLst>
                                            <p:cond delay="1338"/>
                                          </p:stCondLst>
                                        </p:cTn>
                                        <p:tgtEl>
                                          <p:spTgt spid="14"/>
                                        </p:tgtEl>
                                      </p:cBhvr>
                                      <p:to x="100000" y="100000"/>
                                    </p:animScale>
                                    <p:animScale>
                                      <p:cBhvr>
                                        <p:cTn id="34" dur="26">
                                          <p:stCondLst>
                                            <p:cond delay="1642"/>
                                          </p:stCondLst>
                                        </p:cTn>
                                        <p:tgtEl>
                                          <p:spTgt spid="14"/>
                                        </p:tgtEl>
                                      </p:cBhvr>
                                      <p:to x="100000" y="90000"/>
                                    </p:animScale>
                                    <p:animScale>
                                      <p:cBhvr>
                                        <p:cTn id="35" dur="166" decel="50000">
                                          <p:stCondLst>
                                            <p:cond delay="1668"/>
                                          </p:stCondLst>
                                        </p:cTn>
                                        <p:tgtEl>
                                          <p:spTgt spid="14"/>
                                        </p:tgtEl>
                                      </p:cBhvr>
                                      <p:to x="100000" y="100000"/>
                                    </p:animScale>
                                    <p:animScale>
                                      <p:cBhvr>
                                        <p:cTn id="36" dur="26">
                                          <p:stCondLst>
                                            <p:cond delay="1808"/>
                                          </p:stCondLst>
                                        </p:cTn>
                                        <p:tgtEl>
                                          <p:spTgt spid="14"/>
                                        </p:tgtEl>
                                      </p:cBhvr>
                                      <p:to x="100000" y="95000"/>
                                    </p:animScale>
                                    <p:animScale>
                                      <p:cBhvr>
                                        <p:cTn id="37" dur="166" decel="50000">
                                          <p:stCondLst>
                                            <p:cond delay="1834"/>
                                          </p:stCondLst>
                                        </p:cTn>
                                        <p:tgtEl>
                                          <p:spTgt spid="14"/>
                                        </p:tgtEl>
                                      </p:cBhvr>
                                      <p:to x="100000" y="100000"/>
                                    </p:animScale>
                                  </p:childTnLst>
                                </p:cTn>
                              </p:par>
                            </p:childTnLst>
                          </p:cTn>
                        </p:par>
                        <p:par>
                          <p:cTn id="38" fill="hold">
                            <p:stCondLst>
                              <p:cond delay="4000"/>
                            </p:stCondLst>
                            <p:childTnLst>
                              <p:par>
                                <p:cTn id="39" presetID="26" presetClass="entr" presetSubtype="0" fill="hold" grpId="0" nodeType="after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wipe(down)">
                                      <p:cBhvr>
                                        <p:cTn id="41" dur="580">
                                          <p:stCondLst>
                                            <p:cond delay="0"/>
                                          </p:stCondLst>
                                        </p:cTn>
                                        <p:tgtEl>
                                          <p:spTgt spid="16"/>
                                        </p:tgtEl>
                                      </p:cBhvr>
                                    </p:animEffect>
                                    <p:anim calcmode="lin" valueType="num">
                                      <p:cBhvr>
                                        <p:cTn id="42"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47" dur="26">
                                          <p:stCondLst>
                                            <p:cond delay="650"/>
                                          </p:stCondLst>
                                        </p:cTn>
                                        <p:tgtEl>
                                          <p:spTgt spid="16"/>
                                        </p:tgtEl>
                                      </p:cBhvr>
                                      <p:to x="100000" y="60000"/>
                                    </p:animScale>
                                    <p:animScale>
                                      <p:cBhvr>
                                        <p:cTn id="48" dur="166" decel="50000">
                                          <p:stCondLst>
                                            <p:cond delay="676"/>
                                          </p:stCondLst>
                                        </p:cTn>
                                        <p:tgtEl>
                                          <p:spTgt spid="16"/>
                                        </p:tgtEl>
                                      </p:cBhvr>
                                      <p:to x="100000" y="100000"/>
                                    </p:animScale>
                                    <p:animScale>
                                      <p:cBhvr>
                                        <p:cTn id="49" dur="26">
                                          <p:stCondLst>
                                            <p:cond delay="1312"/>
                                          </p:stCondLst>
                                        </p:cTn>
                                        <p:tgtEl>
                                          <p:spTgt spid="16"/>
                                        </p:tgtEl>
                                      </p:cBhvr>
                                      <p:to x="100000" y="80000"/>
                                    </p:animScale>
                                    <p:animScale>
                                      <p:cBhvr>
                                        <p:cTn id="50" dur="166" decel="50000">
                                          <p:stCondLst>
                                            <p:cond delay="1338"/>
                                          </p:stCondLst>
                                        </p:cTn>
                                        <p:tgtEl>
                                          <p:spTgt spid="16"/>
                                        </p:tgtEl>
                                      </p:cBhvr>
                                      <p:to x="100000" y="100000"/>
                                    </p:animScale>
                                    <p:animScale>
                                      <p:cBhvr>
                                        <p:cTn id="51" dur="26">
                                          <p:stCondLst>
                                            <p:cond delay="1642"/>
                                          </p:stCondLst>
                                        </p:cTn>
                                        <p:tgtEl>
                                          <p:spTgt spid="16"/>
                                        </p:tgtEl>
                                      </p:cBhvr>
                                      <p:to x="100000" y="90000"/>
                                    </p:animScale>
                                    <p:animScale>
                                      <p:cBhvr>
                                        <p:cTn id="52" dur="166" decel="50000">
                                          <p:stCondLst>
                                            <p:cond delay="1668"/>
                                          </p:stCondLst>
                                        </p:cTn>
                                        <p:tgtEl>
                                          <p:spTgt spid="16"/>
                                        </p:tgtEl>
                                      </p:cBhvr>
                                      <p:to x="100000" y="100000"/>
                                    </p:animScale>
                                    <p:animScale>
                                      <p:cBhvr>
                                        <p:cTn id="53" dur="26">
                                          <p:stCondLst>
                                            <p:cond delay="1808"/>
                                          </p:stCondLst>
                                        </p:cTn>
                                        <p:tgtEl>
                                          <p:spTgt spid="16"/>
                                        </p:tgtEl>
                                      </p:cBhvr>
                                      <p:to x="100000" y="95000"/>
                                    </p:animScale>
                                    <p:animScale>
                                      <p:cBhvr>
                                        <p:cTn id="54"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مستطيل مستدير الزوايا 21"/>
          <p:cNvSpPr/>
          <p:nvPr/>
        </p:nvSpPr>
        <p:spPr>
          <a:xfrm>
            <a:off x="3347864" y="761407"/>
            <a:ext cx="3312369" cy="603448"/>
          </a:xfrm>
          <a:prstGeom prst="roundRect">
            <a:avLst/>
          </a:prstGeom>
          <a:gradFill flip="none" rotWithShape="1">
            <a:gsLst>
              <a:gs pos="27000">
                <a:srgbClr val="C3986D">
                  <a:tint val="75000"/>
                  <a:shade val="85000"/>
                  <a:satMod val="230000"/>
                </a:srgbClr>
              </a:gs>
              <a:gs pos="25000">
                <a:srgbClr val="C3986D">
                  <a:tint val="90000"/>
                  <a:shade val="70000"/>
                  <a:satMod val="220000"/>
                </a:srgbClr>
              </a:gs>
              <a:gs pos="50000">
                <a:srgbClr val="C3986D">
                  <a:tint val="90000"/>
                  <a:shade val="58000"/>
                  <a:satMod val="225000"/>
                </a:srgbClr>
              </a:gs>
              <a:gs pos="57000">
                <a:srgbClr val="C3986D">
                  <a:tint val="90000"/>
                  <a:shade val="58000"/>
                  <a:satMod val="225000"/>
                </a:srgbClr>
              </a:gs>
              <a:gs pos="80000">
                <a:srgbClr val="C3986D">
                  <a:tint val="90000"/>
                  <a:shade val="69000"/>
                  <a:satMod val="220000"/>
                </a:srgbClr>
              </a:gs>
              <a:gs pos="76000">
                <a:srgbClr val="C3986D">
                  <a:tint val="77000"/>
                  <a:shade val="80000"/>
                  <a:satMod val="230000"/>
                </a:srgbClr>
              </a:gs>
            </a:gsLst>
            <a:lin ang="8100000" scaled="1"/>
            <a:tileRect/>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2400" b="1" i="0" u="none" strike="noStrike" kern="0" cap="none" spc="50" normalizeH="0" baseline="0" noProof="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صور من برنامج الحج</a:t>
            </a:r>
            <a:endParaRPr kumimoji="0" lang="ar-SA" sz="2400" b="1" i="0" u="none" strike="noStrike" kern="0" cap="none" spc="50" normalizeH="0" baseline="0" noProof="0" dirty="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mn-ea"/>
              <a:cs typeface="Simplified Arabic" pitchFamily="18" charset="-78"/>
            </a:endParaRPr>
          </a:p>
        </p:txBody>
      </p:sp>
      <p:pic>
        <p:nvPicPr>
          <p:cNvPr id="11" name="Picture 20"/>
          <p:cNvPicPr/>
          <p:nvPr/>
        </p:nvPicPr>
        <p:blipFill>
          <a:blip r:embed="rId2" cstate="print">
            <a:extLst>
              <a:ext uri="{28A0092B-C50C-407E-A947-70E740481C1C}">
                <a14:useLocalDpi xmlns:a14="http://schemas.microsoft.com/office/drawing/2010/main" val="0"/>
              </a:ext>
            </a:extLst>
          </a:blip>
          <a:stretch>
            <a:fillRect/>
          </a:stretch>
        </p:blipFill>
        <p:spPr bwMode="auto">
          <a:xfrm>
            <a:off x="6130570" y="1700808"/>
            <a:ext cx="2545885" cy="1949572"/>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5" name="Picture 20"/>
          <p:cNvPicPr/>
          <p:nvPr/>
        </p:nvPicPr>
        <p:blipFill>
          <a:blip r:embed="rId3" cstate="print">
            <a:extLst>
              <a:ext uri="{28A0092B-C50C-407E-A947-70E740481C1C}">
                <a14:useLocalDpi xmlns:a14="http://schemas.microsoft.com/office/drawing/2010/main" val="0"/>
              </a:ext>
            </a:extLst>
          </a:blip>
          <a:stretch>
            <a:fillRect/>
          </a:stretch>
        </p:blipFill>
        <p:spPr bwMode="auto">
          <a:xfrm>
            <a:off x="3575212" y="1700807"/>
            <a:ext cx="2304256" cy="1949573"/>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6" name="Picture 20"/>
          <p:cNvPicPr/>
          <p:nvPr/>
        </p:nvPicPr>
        <p:blipFill>
          <a:blip r:embed="rId4" cstate="print">
            <a:extLst>
              <a:ext uri="{28A0092B-C50C-407E-A947-70E740481C1C}">
                <a14:useLocalDpi xmlns:a14="http://schemas.microsoft.com/office/drawing/2010/main" val="0"/>
              </a:ext>
            </a:extLst>
          </a:blip>
          <a:stretch>
            <a:fillRect/>
          </a:stretch>
        </p:blipFill>
        <p:spPr bwMode="auto">
          <a:xfrm>
            <a:off x="830966" y="1700806"/>
            <a:ext cx="2469975" cy="1943915"/>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7" name="Picture 20"/>
          <p:cNvPicPr/>
          <p:nvPr/>
        </p:nvPicPr>
        <p:blipFill>
          <a:blip r:embed="rId5" cstate="print">
            <a:extLst>
              <a:ext uri="{28A0092B-C50C-407E-A947-70E740481C1C}">
                <a14:useLocalDpi xmlns:a14="http://schemas.microsoft.com/office/drawing/2010/main" val="0"/>
              </a:ext>
            </a:extLst>
          </a:blip>
          <a:stretch>
            <a:fillRect/>
          </a:stretch>
        </p:blipFill>
        <p:spPr bwMode="auto">
          <a:xfrm>
            <a:off x="6130570" y="3933057"/>
            <a:ext cx="2545885" cy="2181648"/>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20" name="Picture 20"/>
          <p:cNvPicPr/>
          <p:nvPr/>
        </p:nvPicPr>
        <p:blipFill>
          <a:blip r:embed="rId6" cstate="print">
            <a:extLst>
              <a:ext uri="{28A0092B-C50C-407E-A947-70E740481C1C}">
                <a14:useLocalDpi xmlns:a14="http://schemas.microsoft.com/office/drawing/2010/main" val="0"/>
              </a:ext>
            </a:extLst>
          </a:blip>
          <a:stretch>
            <a:fillRect/>
          </a:stretch>
        </p:blipFill>
        <p:spPr bwMode="auto">
          <a:xfrm>
            <a:off x="3575212" y="3933058"/>
            <a:ext cx="2304256" cy="2204866"/>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21" name="Picture 20"/>
          <p:cNvPicPr/>
          <p:nvPr/>
        </p:nvPicPr>
        <p:blipFill>
          <a:blip r:embed="rId7" cstate="print">
            <a:extLst>
              <a:ext uri="{28A0092B-C50C-407E-A947-70E740481C1C}">
                <a14:useLocalDpi xmlns:a14="http://schemas.microsoft.com/office/drawing/2010/main" val="0"/>
              </a:ext>
            </a:extLst>
          </a:blip>
          <a:stretch>
            <a:fillRect/>
          </a:stretch>
        </p:blipFill>
        <p:spPr bwMode="auto">
          <a:xfrm>
            <a:off x="830965" y="3933057"/>
            <a:ext cx="2469975" cy="2181648"/>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0" name="Picture 2" descr="C:\Users\User\Desktop\الشعار مفرغ  copy.png">
            <a:extLst>
              <a:ext uri="{FF2B5EF4-FFF2-40B4-BE49-F238E27FC236}">
                <a16:creationId xmlns="" xmlns:a16="http://schemas.microsoft.com/office/drawing/2014/main" id="{873DA05B-4F51-AC24-54A8-A5C9B5544FCF}"/>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7668344" y="-22447"/>
            <a:ext cx="1475656" cy="1552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7831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80">
                                          <p:stCondLst>
                                            <p:cond delay="0"/>
                                          </p:stCondLst>
                                        </p:cTn>
                                        <p:tgtEl>
                                          <p:spTgt spid="22"/>
                                        </p:tgtEl>
                                      </p:cBhvr>
                                    </p:animEffect>
                                    <p:anim calcmode="lin" valueType="num">
                                      <p:cBhvr>
                                        <p:cTn id="8"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3" dur="26">
                                          <p:stCondLst>
                                            <p:cond delay="650"/>
                                          </p:stCondLst>
                                        </p:cTn>
                                        <p:tgtEl>
                                          <p:spTgt spid="22"/>
                                        </p:tgtEl>
                                      </p:cBhvr>
                                      <p:to x="100000" y="60000"/>
                                    </p:animScale>
                                    <p:animScale>
                                      <p:cBhvr>
                                        <p:cTn id="14" dur="166" decel="50000">
                                          <p:stCondLst>
                                            <p:cond delay="676"/>
                                          </p:stCondLst>
                                        </p:cTn>
                                        <p:tgtEl>
                                          <p:spTgt spid="22"/>
                                        </p:tgtEl>
                                      </p:cBhvr>
                                      <p:to x="100000" y="100000"/>
                                    </p:animScale>
                                    <p:animScale>
                                      <p:cBhvr>
                                        <p:cTn id="15" dur="26">
                                          <p:stCondLst>
                                            <p:cond delay="1312"/>
                                          </p:stCondLst>
                                        </p:cTn>
                                        <p:tgtEl>
                                          <p:spTgt spid="22"/>
                                        </p:tgtEl>
                                      </p:cBhvr>
                                      <p:to x="100000" y="80000"/>
                                    </p:animScale>
                                    <p:animScale>
                                      <p:cBhvr>
                                        <p:cTn id="16" dur="166" decel="50000">
                                          <p:stCondLst>
                                            <p:cond delay="1338"/>
                                          </p:stCondLst>
                                        </p:cTn>
                                        <p:tgtEl>
                                          <p:spTgt spid="22"/>
                                        </p:tgtEl>
                                      </p:cBhvr>
                                      <p:to x="100000" y="100000"/>
                                    </p:animScale>
                                    <p:animScale>
                                      <p:cBhvr>
                                        <p:cTn id="17" dur="26">
                                          <p:stCondLst>
                                            <p:cond delay="1642"/>
                                          </p:stCondLst>
                                        </p:cTn>
                                        <p:tgtEl>
                                          <p:spTgt spid="22"/>
                                        </p:tgtEl>
                                      </p:cBhvr>
                                      <p:to x="100000" y="90000"/>
                                    </p:animScale>
                                    <p:animScale>
                                      <p:cBhvr>
                                        <p:cTn id="18" dur="166" decel="50000">
                                          <p:stCondLst>
                                            <p:cond delay="1668"/>
                                          </p:stCondLst>
                                        </p:cTn>
                                        <p:tgtEl>
                                          <p:spTgt spid="22"/>
                                        </p:tgtEl>
                                      </p:cBhvr>
                                      <p:to x="100000" y="100000"/>
                                    </p:animScale>
                                    <p:animScale>
                                      <p:cBhvr>
                                        <p:cTn id="19" dur="26">
                                          <p:stCondLst>
                                            <p:cond delay="1808"/>
                                          </p:stCondLst>
                                        </p:cTn>
                                        <p:tgtEl>
                                          <p:spTgt spid="22"/>
                                        </p:tgtEl>
                                      </p:cBhvr>
                                      <p:to x="100000" y="95000"/>
                                    </p:animScale>
                                    <p:animScale>
                                      <p:cBhvr>
                                        <p:cTn id="20" dur="166" decel="50000">
                                          <p:stCondLst>
                                            <p:cond delay="1834"/>
                                          </p:stCondLst>
                                        </p:cTn>
                                        <p:tgtEl>
                                          <p:spTgt spid="2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4"/>
          <p:cNvSpPr>
            <a:spLocks noChangeArrowheads="1"/>
          </p:cNvSpPr>
          <p:nvPr/>
        </p:nvSpPr>
        <p:spPr bwMode="auto">
          <a:xfrm>
            <a:off x="10888663" y="3784600"/>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ar-SA">
              <a:solidFill>
                <a:srgbClr val="FF0000"/>
              </a:solidFill>
            </a:endParaRPr>
          </a:p>
        </p:txBody>
      </p:sp>
      <p:sp>
        <p:nvSpPr>
          <p:cNvPr id="20483" name="Rectangle 5"/>
          <p:cNvSpPr>
            <a:spLocks noChangeArrowheads="1"/>
          </p:cNvSpPr>
          <p:nvPr/>
        </p:nvSpPr>
        <p:spPr bwMode="auto">
          <a:xfrm>
            <a:off x="323850" y="287338"/>
            <a:ext cx="912813" cy="1014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l" rtl="0"/>
            <a:r>
              <a:rPr lang="en-US" sz="2000" b="1">
                <a:ea typeface="Times New Roman" pitchFamily="18" charset="0"/>
                <a:cs typeface="Simplified Arabic" pitchFamily="18" charset="-78"/>
              </a:rPr>
              <a:t>      </a:t>
            </a:r>
            <a:r>
              <a:rPr lang="en-US" sz="2000" b="1">
                <a:latin typeface="Simplified Arabic" pitchFamily="18" charset="-78"/>
                <a:ea typeface="Times New Roman" pitchFamily="18" charset="0"/>
                <a:cs typeface="Simplified Arabic" pitchFamily="18" charset="-78"/>
              </a:rPr>
              <a:t>         </a:t>
            </a:r>
            <a:endParaRPr lang="en-US" sz="800">
              <a:ea typeface="Times New Roman" pitchFamily="18" charset="0"/>
              <a:cs typeface="Simplified Arabic" pitchFamily="18" charset="-78"/>
            </a:endParaRPr>
          </a:p>
          <a:p>
            <a:pPr algn="l" rtl="0" eaLnBrk="0" hangingPunct="0"/>
            <a:r>
              <a:rPr lang="en-US" sz="2000" b="1">
                <a:ea typeface="Times New Roman" pitchFamily="18" charset="0"/>
                <a:cs typeface="Simplified Arabic" pitchFamily="18" charset="-78"/>
              </a:rPr>
              <a:t>  </a:t>
            </a:r>
            <a:endParaRPr lang="en-US" sz="800">
              <a:ea typeface="Times New Roman" pitchFamily="18" charset="0"/>
              <a:cs typeface="Simplified Arabic" pitchFamily="18" charset="-78"/>
            </a:endParaRPr>
          </a:p>
          <a:p>
            <a:pPr algn="l" eaLnBrk="0" hangingPunct="0"/>
            <a:r>
              <a:rPr lang="ar-SA" sz="2000" b="1">
                <a:latin typeface="Simplified Arabic" pitchFamily="18" charset="-78"/>
                <a:ea typeface="Times New Roman" pitchFamily="18" charset="0"/>
                <a:cs typeface="Simplified Arabic" pitchFamily="18" charset="-78"/>
              </a:rPr>
              <a:t>  </a:t>
            </a:r>
            <a:endParaRPr lang="en-US">
              <a:cs typeface="Times New Roman" pitchFamily="18" charset="0"/>
            </a:endParaRPr>
          </a:p>
        </p:txBody>
      </p:sp>
      <p:sp>
        <p:nvSpPr>
          <p:cNvPr id="20484" name="Rectangle 1"/>
          <p:cNvSpPr>
            <a:spLocks noChangeArrowheads="1"/>
          </p:cNvSpPr>
          <p:nvPr/>
        </p:nvSpPr>
        <p:spPr bwMode="auto">
          <a:xfrm>
            <a:off x="2344738" y="2136775"/>
            <a:ext cx="4535487" cy="538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l"/>
            <a:endParaRPr lang="en-US" sz="900" b="1">
              <a:solidFill>
                <a:srgbClr val="C00000"/>
              </a:solidFill>
            </a:endParaRPr>
          </a:p>
          <a:p>
            <a:pPr algn="l" rtl="0" eaLnBrk="0" hangingPunct="0"/>
            <a:endParaRPr lang="en-US" sz="2000"/>
          </a:p>
        </p:txBody>
      </p:sp>
      <p:sp>
        <p:nvSpPr>
          <p:cNvPr id="9" name="مستطيل مستدير الزوايا 8"/>
          <p:cNvSpPr/>
          <p:nvPr/>
        </p:nvSpPr>
        <p:spPr>
          <a:xfrm>
            <a:off x="2267744" y="2136774"/>
            <a:ext cx="5472608" cy="2296853"/>
          </a:xfrm>
          <a:prstGeom prst="roundRect">
            <a:avLst/>
          </a:prstGeom>
          <a:gradFill flip="none" rotWithShape="1">
            <a:gsLst>
              <a:gs pos="0">
                <a:srgbClr val="C3986D">
                  <a:tint val="75000"/>
                  <a:shade val="85000"/>
                  <a:satMod val="230000"/>
                </a:srgbClr>
              </a:gs>
              <a:gs pos="25000">
                <a:srgbClr val="C3986D">
                  <a:tint val="90000"/>
                  <a:shade val="70000"/>
                  <a:satMod val="220000"/>
                </a:srgbClr>
              </a:gs>
              <a:gs pos="50000">
                <a:srgbClr val="C3986D">
                  <a:tint val="90000"/>
                  <a:shade val="58000"/>
                  <a:satMod val="225000"/>
                </a:srgbClr>
              </a:gs>
              <a:gs pos="65000">
                <a:srgbClr val="C3986D">
                  <a:tint val="90000"/>
                  <a:shade val="58000"/>
                  <a:satMod val="225000"/>
                </a:srgbClr>
              </a:gs>
              <a:gs pos="80000">
                <a:srgbClr val="C3986D">
                  <a:tint val="90000"/>
                  <a:shade val="69000"/>
                  <a:satMod val="220000"/>
                </a:srgbClr>
              </a:gs>
              <a:gs pos="100000">
                <a:srgbClr val="C3986D">
                  <a:tint val="77000"/>
                  <a:shade val="80000"/>
                  <a:satMod val="230000"/>
                </a:srgbClr>
              </a:gs>
            </a:gsLst>
            <a:path path="circle">
              <a:fillToRect l="50000" t="50000" r="50000" b="50000"/>
            </a:path>
            <a:tileRect/>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prst="softRound"/>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5400" b="1" i="0" u="none" strike="noStrike" kern="0" cap="none" spc="50" normalizeH="0" baseline="0" noProof="0" dirty="0" smtClean="0">
                <a:ln w="11430">
                  <a:solidFill>
                    <a:srgbClr val="120763"/>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Times New Roman"/>
                <a:ea typeface="Times New Roman"/>
                <a:cs typeface="Simplified Arabic"/>
              </a:rPr>
              <a:t>البرامج المتخصصة</a:t>
            </a:r>
            <a:endParaRPr kumimoji="0" lang="ar-SA" sz="5400" b="1" i="0" u="none" strike="noStrike" kern="0" cap="none" spc="50" normalizeH="0" baseline="0" noProof="0" dirty="0">
              <a:ln w="11430">
                <a:solidFill>
                  <a:srgbClr val="120763"/>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Times New Roman"/>
              <a:ea typeface="Times New Roman"/>
              <a:cs typeface="Simplified Arabic"/>
            </a:endParaRPr>
          </a:p>
        </p:txBody>
      </p:sp>
    </p:spTree>
    <p:extLst>
      <p:ext uri="{BB962C8B-B14F-4D97-AF65-F5344CB8AC3E}">
        <p14:creationId xmlns:p14="http://schemas.microsoft.com/office/powerpoint/2010/main" val="962220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10888082" y="378408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solidFill>
                <a:srgbClr val="FF0000"/>
              </a:solidFill>
            </a:endParaRPr>
          </a:p>
        </p:txBody>
      </p:sp>
      <p:sp>
        <p:nvSpPr>
          <p:cNvPr id="8" name="Rectangle 1"/>
          <p:cNvSpPr>
            <a:spLocks noChangeArrowheads="1"/>
          </p:cNvSpPr>
          <p:nvPr/>
        </p:nvSpPr>
        <p:spPr bwMode="auto">
          <a:xfrm>
            <a:off x="2344296" y="2136898"/>
            <a:ext cx="4536504"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endParaRPr kumimoji="0" lang="en-US" sz="900" b="1" i="0" strike="noStrike" cap="none" normalizeH="0" baseline="0" dirty="0">
              <a:ln>
                <a:noFill/>
              </a:ln>
              <a:solidFill>
                <a:srgbClr val="C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Arial" pitchFamily="34" charset="0"/>
              <a:cs typeface="Arial" pitchFamily="34" charset="0"/>
            </a:endParaRPr>
          </a:p>
        </p:txBody>
      </p:sp>
      <p:sp>
        <p:nvSpPr>
          <p:cNvPr id="4" name="Rectangle 1"/>
          <p:cNvSpPr>
            <a:spLocks noChangeArrowheads="1"/>
          </p:cNvSpPr>
          <p:nvPr/>
        </p:nvSpPr>
        <p:spPr bwMode="auto">
          <a:xfrm>
            <a:off x="2062163" y="344011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a:ln>
                <a:noFill/>
              </a:ln>
              <a:solidFill>
                <a:schemeClr val="tx1"/>
              </a:solidFill>
              <a:effectLst/>
              <a:latin typeface="Arial" pitchFamily="34" charset="0"/>
              <a:cs typeface="Arial" pitchFamily="34" charset="0"/>
            </a:endParaRPr>
          </a:p>
        </p:txBody>
      </p:sp>
      <p:graphicFrame>
        <p:nvGraphicFramePr>
          <p:cNvPr id="22" name="جدول 21"/>
          <p:cNvGraphicFramePr>
            <a:graphicFrameLocks noGrp="1"/>
          </p:cNvGraphicFramePr>
          <p:nvPr>
            <p:extLst>
              <p:ext uri="{D42A27DB-BD31-4B8C-83A1-F6EECF244321}">
                <p14:modId xmlns:p14="http://schemas.microsoft.com/office/powerpoint/2010/main" val="2299032137"/>
              </p:ext>
            </p:extLst>
          </p:nvPr>
        </p:nvGraphicFramePr>
        <p:xfrm>
          <a:off x="5148064" y="1785968"/>
          <a:ext cx="3456384" cy="1715040"/>
        </p:xfrm>
        <a:graphic>
          <a:graphicData uri="http://schemas.openxmlformats.org/drawingml/2006/table">
            <a:tbl>
              <a:tblPr rtl="1" firstRow="1" firstCol="1" bandRow="1">
                <a:effectLst>
                  <a:outerShdw blurRad="50800" dist="38100" dir="2700000" algn="tl" rotWithShape="0">
                    <a:srgbClr val="669900">
                      <a:alpha val="40000"/>
                    </a:srgbClr>
                  </a:outerShdw>
                </a:effectLst>
              </a:tblPr>
              <a:tblGrid>
                <a:gridCol w="1315647"/>
                <a:gridCol w="2140737"/>
              </a:tblGrid>
              <a:tr h="385864">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700" dirty="0" smtClean="0">
                          <a:solidFill>
                            <a:srgbClr val="003300"/>
                          </a:solidFill>
                          <a:effectLst/>
                          <a:latin typeface="Simplified Arabic" pitchFamily="18" charset="-78"/>
                          <a:ea typeface="+mn-ea"/>
                          <a:cs typeface="Simplified Arabic" pitchFamily="18" charset="-78"/>
                        </a:rPr>
                        <a:t>م. </a:t>
                      </a:r>
                      <a:endParaRPr lang="en-US" sz="17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700" dirty="0" smtClean="0">
                          <a:solidFill>
                            <a:srgbClr val="003300"/>
                          </a:solidFill>
                          <a:effectLst/>
                          <a:latin typeface="Simplified Arabic" pitchFamily="18" charset="-78"/>
                          <a:cs typeface="Simplified Arabic" pitchFamily="18" charset="-78"/>
                        </a:rPr>
                        <a:t>الايضــــاح</a:t>
                      </a:r>
                      <a:endParaRPr lang="en-US" sz="17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r>
              <a:tr h="328736">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700" dirty="0" smtClean="0">
                          <a:solidFill>
                            <a:srgbClr val="003300"/>
                          </a:solidFill>
                          <a:effectLst/>
                          <a:latin typeface="Simplified Arabic" pitchFamily="18" charset="-78"/>
                          <a:ea typeface="Times New Roman"/>
                          <a:cs typeface="Simplified Arabic" pitchFamily="18" charset="-78"/>
                        </a:rPr>
                        <a:t>اليوم والتاريخ</a:t>
                      </a:r>
                      <a:endParaRPr lang="en-US" sz="17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700" b="1" dirty="0" smtClean="0">
                          <a:solidFill>
                            <a:schemeClr val="tx1"/>
                          </a:solidFill>
                          <a:effectLst/>
                          <a:latin typeface="Simplified Arabic" pitchFamily="18" charset="-78"/>
                          <a:ea typeface="Times New Roman"/>
                          <a:cs typeface="Simplified Arabic" pitchFamily="18" charset="-78"/>
                        </a:rPr>
                        <a:t>الجمعة 14 نوفمبر 2025م</a:t>
                      </a:r>
                      <a:endParaRPr lang="en-US" sz="17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323992">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700" dirty="0" smtClean="0">
                          <a:solidFill>
                            <a:srgbClr val="003300"/>
                          </a:solidFill>
                          <a:effectLst/>
                          <a:latin typeface="Simplified Arabic" pitchFamily="18" charset="-78"/>
                          <a:ea typeface="Times New Roman"/>
                          <a:cs typeface="Simplified Arabic" pitchFamily="18" charset="-78"/>
                        </a:rPr>
                        <a:t>الوقت</a:t>
                      </a:r>
                      <a:endParaRPr lang="en-US" sz="17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700" b="1" dirty="0" smtClean="0">
                          <a:solidFill>
                            <a:schemeClr val="tx1"/>
                          </a:solidFill>
                          <a:effectLst/>
                          <a:latin typeface="Simplified Arabic" pitchFamily="18" charset="-78"/>
                          <a:ea typeface="Times New Roman"/>
                          <a:cs typeface="Simplified Arabic" pitchFamily="18" charset="-78"/>
                        </a:rPr>
                        <a:t>من 8 صباحاً إلى</a:t>
                      </a:r>
                      <a:r>
                        <a:rPr lang="ar-SA" sz="1700" b="1" baseline="0" dirty="0" smtClean="0">
                          <a:solidFill>
                            <a:schemeClr val="tx1"/>
                          </a:solidFill>
                          <a:effectLst/>
                          <a:latin typeface="Simplified Arabic" pitchFamily="18" charset="-78"/>
                          <a:ea typeface="Times New Roman"/>
                          <a:cs typeface="Simplified Arabic" pitchFamily="18" charset="-78"/>
                        </a:rPr>
                        <a:t> 5</a:t>
                      </a:r>
                      <a:r>
                        <a:rPr lang="ar-SA" sz="1700" b="1" dirty="0" smtClean="0">
                          <a:solidFill>
                            <a:schemeClr val="tx1"/>
                          </a:solidFill>
                          <a:effectLst/>
                          <a:latin typeface="Simplified Arabic" pitchFamily="18" charset="-78"/>
                          <a:ea typeface="Times New Roman"/>
                          <a:cs typeface="Simplified Arabic" pitchFamily="18" charset="-78"/>
                        </a:rPr>
                        <a:t> مساءً</a:t>
                      </a:r>
                      <a:endParaRPr lang="en-US" sz="17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342968">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700" dirty="0" smtClean="0">
                          <a:solidFill>
                            <a:srgbClr val="003300"/>
                          </a:solidFill>
                          <a:effectLst/>
                          <a:latin typeface="Simplified Arabic" pitchFamily="18" charset="-78"/>
                          <a:ea typeface="Times New Roman"/>
                          <a:cs typeface="Simplified Arabic" pitchFamily="18" charset="-78"/>
                        </a:rPr>
                        <a:t>المكان</a:t>
                      </a:r>
                      <a:endParaRPr lang="en-US" sz="17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700" b="1" dirty="0" smtClean="0">
                          <a:solidFill>
                            <a:schemeClr val="tx1"/>
                          </a:solidFill>
                          <a:effectLst/>
                          <a:latin typeface="Simplified Arabic" pitchFamily="18" charset="-78"/>
                          <a:ea typeface="Times New Roman"/>
                          <a:cs typeface="Simplified Arabic" pitchFamily="18" charset="-78"/>
                        </a:rPr>
                        <a:t>منتجع النادي البحري بالدمام</a:t>
                      </a:r>
                      <a:endParaRPr lang="en-US" sz="17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333480">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700" dirty="0" smtClean="0">
                          <a:solidFill>
                            <a:srgbClr val="003300"/>
                          </a:solidFill>
                          <a:effectLst/>
                          <a:latin typeface="Simplified Arabic" pitchFamily="18" charset="-78"/>
                          <a:ea typeface="Times New Roman"/>
                          <a:cs typeface="Simplified Arabic" pitchFamily="18" charset="-78"/>
                        </a:rPr>
                        <a:t>عدد الحضور</a:t>
                      </a:r>
                      <a:endParaRPr lang="en-US" sz="17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700" b="1" dirty="0" smtClean="0">
                          <a:solidFill>
                            <a:schemeClr val="tx1"/>
                          </a:solidFill>
                          <a:effectLst/>
                          <a:latin typeface="Simplified Arabic" pitchFamily="18" charset="-78"/>
                          <a:ea typeface="Times New Roman"/>
                          <a:cs typeface="Simplified Arabic" pitchFamily="18" charset="-78"/>
                        </a:rPr>
                        <a:t>1200 شخص </a:t>
                      </a:r>
                      <a:endParaRPr lang="en-US" sz="17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bl>
          </a:graphicData>
        </a:graphic>
      </p:graphicFrame>
      <p:sp>
        <p:nvSpPr>
          <p:cNvPr id="23" name="مستطيل مستدير الزوايا 22"/>
          <p:cNvSpPr/>
          <p:nvPr/>
        </p:nvSpPr>
        <p:spPr>
          <a:xfrm>
            <a:off x="5585190" y="1338043"/>
            <a:ext cx="2587210" cy="362765"/>
          </a:xfrm>
          <a:prstGeom prst="roundRect">
            <a:avLst/>
          </a:prstGeom>
          <a:gradFill flip="none" rotWithShape="1">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scaled="0"/>
            <a:tileRect r="-100000" b="-100000"/>
          </a:gradFill>
          <a:ln w="10000" cap="flat" cmpd="sng" algn="ctr">
            <a:solidFill>
              <a:srgbClr val="C3986D"/>
            </a:solidFill>
            <a:prstDash val="solid"/>
          </a:ln>
          <a:effectLst>
            <a:glow rad="139700">
              <a:srgbClr val="F0A22E">
                <a:satMod val="1750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2000" b="1" i="0" u="none" strike="noStrike" kern="0" cap="none" spc="50" normalizeH="0" baseline="0" noProof="0" dirty="0" smtClean="0">
                <a:ln w="11430">
                  <a:solidFill>
                    <a:srgbClr val="000066"/>
                  </a:solidFill>
                </a:ln>
                <a:solidFill>
                  <a:srgbClr val="000066"/>
                </a:solidFill>
                <a:effectLst>
                  <a:glow rad="139700">
                    <a:srgbClr val="F0A22E">
                      <a:satMod val="175000"/>
                      <a:alpha val="4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الأنشطة والبرامج الثقافية</a:t>
            </a:r>
            <a:endParaRPr kumimoji="0" lang="ar-SA" sz="2000" b="1" i="0" u="none" strike="noStrike" kern="0" cap="none" spc="50" normalizeH="0" baseline="0" noProof="0" dirty="0">
              <a:ln w="11430">
                <a:solidFill>
                  <a:srgbClr val="000066"/>
                </a:solidFill>
              </a:ln>
              <a:solidFill>
                <a:srgbClr val="000066"/>
              </a:solidFill>
              <a:effectLst>
                <a:glow rad="139700">
                  <a:srgbClr val="F0A22E">
                    <a:satMod val="175000"/>
                    <a:alpha val="40000"/>
                  </a:srgbClr>
                </a:glow>
                <a:outerShdw blurRad="76200" dist="50800" dir="5400000" algn="tl" rotWithShape="0">
                  <a:srgbClr val="000000">
                    <a:alpha val="65000"/>
                  </a:srgbClr>
                </a:outerShdw>
              </a:effectLst>
              <a:uLnTx/>
              <a:uFillTx/>
              <a:latin typeface="Simplified Arabic" pitchFamily="18" charset="-78"/>
              <a:cs typeface="Simplified Arabic" pitchFamily="18" charset="-78"/>
            </a:endParaRPr>
          </a:p>
        </p:txBody>
      </p:sp>
      <p:graphicFrame>
        <p:nvGraphicFramePr>
          <p:cNvPr id="24" name="جدول 23"/>
          <p:cNvGraphicFramePr>
            <a:graphicFrameLocks noGrp="1"/>
          </p:cNvGraphicFramePr>
          <p:nvPr>
            <p:extLst>
              <p:ext uri="{D42A27DB-BD31-4B8C-83A1-F6EECF244321}">
                <p14:modId xmlns:p14="http://schemas.microsoft.com/office/powerpoint/2010/main" val="2768466037"/>
              </p:ext>
            </p:extLst>
          </p:nvPr>
        </p:nvGraphicFramePr>
        <p:xfrm>
          <a:off x="1006042" y="1628320"/>
          <a:ext cx="3853990" cy="2088712"/>
        </p:xfrm>
        <a:graphic>
          <a:graphicData uri="http://schemas.openxmlformats.org/drawingml/2006/table">
            <a:tbl>
              <a:tblPr rtl="1" firstRow="1" firstCol="1" bandRow="1">
                <a:effectLst>
                  <a:outerShdw blurRad="50800" dist="38100" dir="2700000" algn="tl" rotWithShape="0">
                    <a:srgbClr val="669900">
                      <a:alpha val="40000"/>
                    </a:srgbClr>
                  </a:outerShdw>
                </a:effectLst>
              </a:tblPr>
              <a:tblGrid>
                <a:gridCol w="2029086"/>
                <a:gridCol w="1824904"/>
              </a:tblGrid>
              <a:tr h="338354">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700" dirty="0" smtClean="0">
                          <a:solidFill>
                            <a:srgbClr val="003300"/>
                          </a:solidFill>
                          <a:effectLst/>
                          <a:latin typeface="Simplified Arabic" pitchFamily="18" charset="-78"/>
                          <a:ea typeface="+mn-ea"/>
                          <a:cs typeface="Simplified Arabic" pitchFamily="18" charset="-78"/>
                        </a:rPr>
                        <a:t>النشاط </a:t>
                      </a:r>
                      <a:endParaRPr lang="en-US" sz="17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700" dirty="0" smtClean="0">
                          <a:solidFill>
                            <a:srgbClr val="003300"/>
                          </a:solidFill>
                          <a:effectLst/>
                          <a:latin typeface="Simplified Arabic" pitchFamily="18" charset="-78"/>
                          <a:cs typeface="Simplified Arabic" pitchFamily="18" charset="-78"/>
                        </a:rPr>
                        <a:t>المشاركون</a:t>
                      </a:r>
                      <a:endParaRPr lang="en-US" sz="17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r>
              <a:tr h="288259">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700" dirty="0" smtClean="0">
                          <a:solidFill>
                            <a:srgbClr val="003300"/>
                          </a:solidFill>
                          <a:effectLst/>
                          <a:latin typeface="Simplified Arabic" pitchFamily="18" charset="-78"/>
                          <a:ea typeface="Times New Roman"/>
                          <a:cs typeface="Simplified Arabic" pitchFamily="18" charset="-78"/>
                        </a:rPr>
                        <a:t>ألعاب ترفيهية</a:t>
                      </a:r>
                      <a:endParaRPr lang="en-US" sz="17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700" b="1" dirty="0" smtClean="0">
                          <a:solidFill>
                            <a:schemeClr val="tx1"/>
                          </a:solidFill>
                          <a:effectLst/>
                          <a:latin typeface="Simplified Arabic" pitchFamily="18" charset="-78"/>
                          <a:ea typeface="Times New Roman"/>
                          <a:cs typeface="Simplified Arabic" pitchFamily="18" charset="-78"/>
                        </a:rPr>
                        <a:t>بعض الحضور - رجال</a:t>
                      </a:r>
                      <a:endParaRPr lang="en-US" sz="17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284099">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700" dirty="0" smtClean="0">
                          <a:solidFill>
                            <a:srgbClr val="003300"/>
                          </a:solidFill>
                          <a:effectLst/>
                          <a:latin typeface="Simplified Arabic" pitchFamily="18" charset="-78"/>
                          <a:ea typeface="Times New Roman"/>
                          <a:cs typeface="Simplified Arabic" pitchFamily="18" charset="-78"/>
                        </a:rPr>
                        <a:t>مسابقات حركية ورياضية</a:t>
                      </a:r>
                      <a:endParaRPr lang="en-US" sz="17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700" b="1" dirty="0" smtClean="0">
                          <a:solidFill>
                            <a:schemeClr val="tx1"/>
                          </a:solidFill>
                          <a:effectLst/>
                          <a:latin typeface="Simplified Arabic" pitchFamily="18" charset="-78"/>
                          <a:ea typeface="+mn-ea"/>
                          <a:cs typeface="Simplified Arabic" pitchFamily="18" charset="-78"/>
                        </a:rPr>
                        <a:t> بعض</a:t>
                      </a:r>
                      <a:r>
                        <a:rPr lang="ar-SA" sz="1700" b="1" baseline="0" dirty="0" smtClean="0">
                          <a:solidFill>
                            <a:schemeClr val="tx1"/>
                          </a:solidFill>
                          <a:effectLst/>
                          <a:latin typeface="Simplified Arabic" pitchFamily="18" charset="-78"/>
                          <a:ea typeface="+mn-ea"/>
                          <a:cs typeface="Simplified Arabic" pitchFamily="18" charset="-78"/>
                        </a:rPr>
                        <a:t> الحضور – رجال</a:t>
                      </a:r>
                      <a:endParaRPr lang="en-US" sz="17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300740">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700" dirty="0" smtClean="0">
                          <a:solidFill>
                            <a:srgbClr val="003300"/>
                          </a:solidFill>
                          <a:effectLst/>
                          <a:latin typeface="Simplified Arabic" pitchFamily="18" charset="-78"/>
                          <a:ea typeface="Times New Roman"/>
                          <a:cs typeface="Simplified Arabic" pitchFamily="18" charset="-78"/>
                        </a:rPr>
                        <a:t>ألعاب الجزيرة المائية</a:t>
                      </a:r>
                      <a:endParaRPr lang="en-US" sz="17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700" b="1" dirty="0" smtClean="0">
                          <a:solidFill>
                            <a:schemeClr val="tx1"/>
                          </a:solidFill>
                          <a:effectLst/>
                          <a:latin typeface="Simplified Arabic" pitchFamily="18" charset="-78"/>
                          <a:ea typeface="+mn-ea"/>
                          <a:cs typeface="Simplified Arabic" pitchFamily="18" charset="-78"/>
                        </a:rPr>
                        <a:t>جميع المشاركين </a:t>
                      </a:r>
                      <a:endParaRPr lang="en-US" sz="17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292420">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700" dirty="0" smtClean="0">
                          <a:solidFill>
                            <a:srgbClr val="003300"/>
                          </a:solidFill>
                          <a:effectLst/>
                          <a:latin typeface="Simplified Arabic" pitchFamily="18" charset="-78"/>
                          <a:ea typeface="Times New Roman"/>
                          <a:cs typeface="Simplified Arabic" pitchFamily="18" charset="-78"/>
                        </a:rPr>
                        <a:t>مسابقات ثقافية</a:t>
                      </a:r>
                      <a:endParaRPr lang="en-US" sz="17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700" b="1" dirty="0" smtClean="0">
                          <a:solidFill>
                            <a:schemeClr val="tx1"/>
                          </a:solidFill>
                          <a:effectLst/>
                          <a:latin typeface="Simplified Arabic" pitchFamily="18" charset="-78"/>
                          <a:ea typeface="+mn-ea"/>
                          <a:cs typeface="Simplified Arabic" pitchFamily="18" charset="-78"/>
                        </a:rPr>
                        <a:t>بعض</a:t>
                      </a:r>
                      <a:r>
                        <a:rPr lang="ar-SA" sz="1700" b="1" baseline="0" dirty="0" smtClean="0">
                          <a:solidFill>
                            <a:schemeClr val="tx1"/>
                          </a:solidFill>
                          <a:effectLst/>
                          <a:latin typeface="Simplified Arabic" pitchFamily="18" charset="-78"/>
                          <a:ea typeface="+mn-ea"/>
                          <a:cs typeface="Simplified Arabic" pitchFamily="18" charset="-78"/>
                        </a:rPr>
                        <a:t> الحضور – رجال</a:t>
                      </a:r>
                      <a:endParaRPr lang="en-US" sz="17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292420">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700" dirty="0" smtClean="0">
                          <a:solidFill>
                            <a:srgbClr val="003300"/>
                          </a:solidFill>
                          <a:effectLst/>
                          <a:latin typeface="Simplified Arabic" pitchFamily="18" charset="-78"/>
                          <a:ea typeface="Times New Roman"/>
                          <a:cs typeface="Simplified Arabic" pitchFamily="18" charset="-78"/>
                        </a:rPr>
                        <a:t>كلمات تعريفية وتوعوية</a:t>
                      </a:r>
                      <a:endParaRPr lang="en-US" sz="17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700" b="1" dirty="0" smtClean="0">
                          <a:solidFill>
                            <a:schemeClr val="tx1"/>
                          </a:solidFill>
                          <a:effectLst/>
                          <a:latin typeface="Simplified Arabic" pitchFamily="18" charset="-78"/>
                          <a:ea typeface="+mn-ea"/>
                          <a:cs typeface="Simplified Arabic" pitchFamily="18" charset="-78"/>
                        </a:rPr>
                        <a:t>المتكلمون من الجمعية</a:t>
                      </a:r>
                      <a:endParaRPr lang="en-US" sz="17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r>
              <a:tr h="292420">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700" dirty="0" smtClean="0">
                          <a:solidFill>
                            <a:srgbClr val="003300"/>
                          </a:solidFill>
                          <a:effectLst/>
                          <a:latin typeface="Simplified Arabic" pitchFamily="18" charset="-78"/>
                          <a:ea typeface="Times New Roman"/>
                          <a:cs typeface="Simplified Arabic" pitchFamily="18" charset="-78"/>
                        </a:rPr>
                        <a:t>الشكر والتقدير</a:t>
                      </a:r>
                      <a:endParaRPr lang="en-US" sz="17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700" b="1" baseline="0" dirty="0" smtClean="0">
                          <a:solidFill>
                            <a:schemeClr val="tx1"/>
                          </a:solidFill>
                          <a:effectLst/>
                          <a:latin typeface="Simplified Arabic" pitchFamily="18" charset="-78"/>
                          <a:ea typeface="+mn-ea"/>
                          <a:cs typeface="Simplified Arabic" pitchFamily="18" charset="-78"/>
                        </a:rPr>
                        <a:t>رئيس مجلس الإدارة</a:t>
                      </a:r>
                      <a:endParaRPr lang="en-US" sz="17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bl>
          </a:graphicData>
        </a:graphic>
      </p:graphicFrame>
      <p:sp>
        <p:nvSpPr>
          <p:cNvPr id="25" name="مستطيل مستدير الزوايا 24"/>
          <p:cNvSpPr/>
          <p:nvPr/>
        </p:nvSpPr>
        <p:spPr>
          <a:xfrm>
            <a:off x="1619672" y="1221173"/>
            <a:ext cx="2520280" cy="338921"/>
          </a:xfrm>
          <a:prstGeom prst="roundRect">
            <a:avLst/>
          </a:prstGeom>
          <a:gradFill flip="none" rotWithShape="1">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scaled="0"/>
            <a:tileRect r="-100000" b="-100000"/>
          </a:gradFill>
          <a:ln w="10000" cap="flat" cmpd="sng" algn="ctr">
            <a:solidFill>
              <a:srgbClr val="C3986D"/>
            </a:solidFill>
            <a:prstDash val="solid"/>
          </a:ln>
          <a:effectLst>
            <a:glow rad="139700">
              <a:srgbClr val="F0A22E">
                <a:satMod val="1750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2000" b="1" i="0" u="none" strike="noStrike" kern="0" cap="none" spc="50" normalizeH="0" baseline="0" noProof="0" dirty="0" smtClean="0">
                <a:ln w="11430">
                  <a:solidFill>
                    <a:srgbClr val="000066"/>
                  </a:solidFill>
                </a:ln>
                <a:solidFill>
                  <a:srgbClr val="000066"/>
                </a:solidFill>
                <a:effectLst>
                  <a:glow rad="139700">
                    <a:srgbClr val="F0A22E">
                      <a:satMod val="175000"/>
                      <a:alpha val="4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الأنشطة والبرامج الثقافية</a:t>
            </a:r>
            <a:endParaRPr kumimoji="0" lang="ar-SA" sz="2000" b="1" i="0" u="none" strike="noStrike" kern="0" cap="none" spc="50" normalizeH="0" baseline="0" noProof="0" dirty="0">
              <a:ln w="11430">
                <a:solidFill>
                  <a:srgbClr val="000066"/>
                </a:solidFill>
              </a:ln>
              <a:solidFill>
                <a:srgbClr val="000066"/>
              </a:solidFill>
              <a:effectLst>
                <a:glow rad="139700">
                  <a:srgbClr val="F0A22E">
                    <a:satMod val="175000"/>
                    <a:alpha val="40000"/>
                  </a:srgbClr>
                </a:glow>
                <a:outerShdw blurRad="76200" dist="50800" dir="5400000" algn="tl" rotWithShape="0">
                  <a:srgbClr val="000000">
                    <a:alpha val="65000"/>
                  </a:srgbClr>
                </a:outerShdw>
              </a:effectLst>
              <a:uLnTx/>
              <a:uFillTx/>
              <a:latin typeface="Simplified Arabic" pitchFamily="18" charset="-78"/>
              <a:cs typeface="Simplified Arabic" pitchFamily="18" charset="-78"/>
            </a:endParaRPr>
          </a:p>
        </p:txBody>
      </p:sp>
      <p:sp>
        <p:nvSpPr>
          <p:cNvPr id="26" name="مستطيل مستدير الزوايا 25"/>
          <p:cNvSpPr/>
          <p:nvPr/>
        </p:nvSpPr>
        <p:spPr>
          <a:xfrm>
            <a:off x="5371705" y="3743957"/>
            <a:ext cx="3021797" cy="320430"/>
          </a:xfrm>
          <a:prstGeom prst="roundRect">
            <a:avLst/>
          </a:prstGeom>
          <a:gradFill flip="none" rotWithShape="1">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scaled="0"/>
            <a:tileRect r="-100000" b="-100000"/>
          </a:gradFill>
          <a:ln w="10000" cap="flat" cmpd="sng" algn="ctr">
            <a:solidFill>
              <a:srgbClr val="C3986D"/>
            </a:solidFill>
            <a:prstDash val="solid"/>
          </a:ln>
          <a:effectLst>
            <a:glow rad="139700">
              <a:srgbClr val="F0A22E">
                <a:satMod val="1750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2000" b="1" i="0" u="none" strike="noStrike" kern="0" cap="none" spc="50" normalizeH="0" baseline="0" noProof="0" dirty="0" smtClean="0">
                <a:ln w="11430">
                  <a:solidFill>
                    <a:srgbClr val="000066"/>
                  </a:solidFill>
                </a:ln>
                <a:solidFill>
                  <a:srgbClr val="000066"/>
                </a:solidFill>
                <a:effectLst>
                  <a:glow rad="139700">
                    <a:srgbClr val="F0A22E">
                      <a:satMod val="175000"/>
                      <a:alpha val="40000"/>
                    </a:srgbClr>
                  </a:glow>
                  <a:outerShdw blurRad="76200" dist="50800" dir="5400000" algn="tl" rotWithShape="0">
                    <a:srgbClr val="000000">
                      <a:alpha val="65000"/>
                    </a:srgbClr>
                  </a:outerShdw>
                </a:effectLst>
                <a:uLnTx/>
                <a:uFillTx/>
                <a:latin typeface="Simplified Arabic" pitchFamily="18" charset="-78"/>
                <a:ea typeface="+mn-ea"/>
                <a:cs typeface="Simplified Arabic" pitchFamily="18" charset="-78"/>
              </a:rPr>
              <a:t>الخدمات المقدمة خلال البرنامج</a:t>
            </a:r>
            <a:endParaRPr kumimoji="0" lang="ar-SA" sz="2000" b="1" i="0" u="none" strike="noStrike" kern="0" cap="none" spc="50" normalizeH="0" baseline="0" noProof="0" dirty="0">
              <a:ln w="11430">
                <a:solidFill>
                  <a:srgbClr val="000066"/>
                </a:solidFill>
              </a:ln>
              <a:solidFill>
                <a:srgbClr val="000066"/>
              </a:solidFill>
              <a:effectLst>
                <a:glow rad="139700">
                  <a:srgbClr val="F0A22E">
                    <a:satMod val="175000"/>
                    <a:alpha val="40000"/>
                  </a:srgbClr>
                </a:glow>
                <a:outerShdw blurRad="76200" dist="50800" dir="5400000" algn="tl" rotWithShape="0">
                  <a:srgbClr val="000000">
                    <a:alpha val="65000"/>
                  </a:srgbClr>
                </a:outerShdw>
              </a:effectLst>
              <a:uLnTx/>
              <a:uFillTx/>
              <a:latin typeface="Simplified Arabic" pitchFamily="18" charset="-78"/>
              <a:ea typeface="+mn-ea"/>
              <a:cs typeface="Simplified Arabic" pitchFamily="18" charset="-78"/>
            </a:endParaRPr>
          </a:p>
        </p:txBody>
      </p:sp>
      <p:graphicFrame>
        <p:nvGraphicFramePr>
          <p:cNvPr id="27" name="جدول 26"/>
          <p:cNvGraphicFramePr>
            <a:graphicFrameLocks noGrp="1"/>
          </p:cNvGraphicFramePr>
          <p:nvPr>
            <p:extLst>
              <p:ext uri="{D42A27DB-BD31-4B8C-83A1-F6EECF244321}">
                <p14:modId xmlns:p14="http://schemas.microsoft.com/office/powerpoint/2010/main" val="3404712920"/>
              </p:ext>
            </p:extLst>
          </p:nvPr>
        </p:nvGraphicFramePr>
        <p:xfrm>
          <a:off x="5255373" y="4096884"/>
          <a:ext cx="3205059" cy="2284445"/>
        </p:xfrm>
        <a:graphic>
          <a:graphicData uri="http://schemas.openxmlformats.org/drawingml/2006/table">
            <a:tbl>
              <a:tblPr rtl="1" firstRow="1" firstCol="1" bandRow="1">
                <a:effectLst>
                  <a:outerShdw blurRad="50800" dist="38100" dir="2700000" algn="tl" rotWithShape="0">
                    <a:srgbClr val="669900">
                      <a:alpha val="40000"/>
                    </a:srgbClr>
                  </a:outerShdw>
                </a:effectLst>
              </a:tblPr>
              <a:tblGrid>
                <a:gridCol w="1516471"/>
                <a:gridCol w="1688588"/>
              </a:tblGrid>
              <a:tr h="349761">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800" dirty="0" smtClean="0">
                          <a:solidFill>
                            <a:srgbClr val="003300"/>
                          </a:solidFill>
                          <a:effectLst/>
                          <a:latin typeface="Simplified Arabic" pitchFamily="18" charset="-78"/>
                          <a:ea typeface="+mn-ea"/>
                          <a:cs typeface="Simplified Arabic" pitchFamily="18" charset="-78"/>
                        </a:rPr>
                        <a:t>الصـــنف </a:t>
                      </a:r>
                      <a:endParaRPr lang="en-US" sz="18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800" dirty="0" smtClean="0">
                          <a:solidFill>
                            <a:srgbClr val="003300"/>
                          </a:solidFill>
                          <a:effectLst/>
                          <a:latin typeface="Simplified Arabic" pitchFamily="18" charset="-78"/>
                          <a:cs typeface="Simplified Arabic" pitchFamily="18" charset="-78"/>
                        </a:rPr>
                        <a:t>العـــــــدد</a:t>
                      </a:r>
                      <a:endParaRPr lang="en-US" sz="18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r>
              <a:tr h="423293">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800" dirty="0" smtClean="0">
                          <a:solidFill>
                            <a:srgbClr val="003300"/>
                          </a:solidFill>
                          <a:effectLst/>
                          <a:latin typeface="Simplified Arabic" pitchFamily="18" charset="-78"/>
                          <a:ea typeface="Times New Roman"/>
                          <a:cs typeface="Simplified Arabic" pitchFamily="18" charset="-78"/>
                        </a:rPr>
                        <a:t>وجبة الفطور</a:t>
                      </a:r>
                      <a:endParaRPr lang="en-US" sz="18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800" b="1" dirty="0" smtClean="0">
                          <a:solidFill>
                            <a:schemeClr val="tx1"/>
                          </a:solidFill>
                          <a:effectLst/>
                          <a:latin typeface="Simplified Arabic" pitchFamily="18" charset="-78"/>
                          <a:ea typeface="Times New Roman"/>
                          <a:cs typeface="Simplified Arabic" pitchFamily="18" charset="-78"/>
                        </a:rPr>
                        <a:t>700 وجبة</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293677">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800" dirty="0" smtClean="0">
                          <a:solidFill>
                            <a:srgbClr val="003300"/>
                          </a:solidFill>
                          <a:effectLst/>
                          <a:latin typeface="Simplified Arabic" pitchFamily="18" charset="-78"/>
                          <a:ea typeface="Times New Roman"/>
                          <a:cs typeface="Simplified Arabic" pitchFamily="18" charset="-78"/>
                        </a:rPr>
                        <a:t>كيك + </a:t>
                      </a:r>
                      <a:r>
                        <a:rPr lang="ar-SA" sz="1800" dirty="0" err="1" smtClean="0">
                          <a:solidFill>
                            <a:srgbClr val="003300"/>
                          </a:solidFill>
                          <a:effectLst/>
                          <a:latin typeface="Simplified Arabic" pitchFamily="18" charset="-78"/>
                          <a:ea typeface="Times New Roman"/>
                          <a:cs typeface="Simplified Arabic" pitchFamily="18" charset="-78"/>
                        </a:rPr>
                        <a:t>عصيرات</a:t>
                      </a:r>
                      <a:endParaRPr lang="en-US" sz="18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800" b="1" dirty="0" smtClean="0">
                          <a:solidFill>
                            <a:schemeClr val="tx1"/>
                          </a:solidFill>
                          <a:effectLst/>
                          <a:latin typeface="Simplified Arabic" pitchFamily="18" charset="-78"/>
                          <a:ea typeface="+mn-ea"/>
                          <a:cs typeface="Simplified Arabic" pitchFamily="18" charset="-78"/>
                        </a:rPr>
                        <a:t>500</a:t>
                      </a:r>
                      <a:r>
                        <a:rPr lang="ar-SA" sz="1800" b="1" baseline="0" dirty="0" smtClean="0">
                          <a:solidFill>
                            <a:schemeClr val="tx1"/>
                          </a:solidFill>
                          <a:effectLst/>
                          <a:latin typeface="Simplified Arabic" pitchFamily="18" charset="-78"/>
                          <a:ea typeface="+mn-ea"/>
                          <a:cs typeface="Simplified Arabic" pitchFamily="18" charset="-78"/>
                        </a:rPr>
                        <a:t> شخص</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310880">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800" dirty="0" smtClean="0">
                          <a:solidFill>
                            <a:srgbClr val="003300"/>
                          </a:solidFill>
                          <a:effectLst/>
                          <a:latin typeface="Simplified Arabic" pitchFamily="18" charset="-78"/>
                          <a:ea typeface="Times New Roman"/>
                          <a:cs typeface="Simplified Arabic" pitchFamily="18" charset="-78"/>
                        </a:rPr>
                        <a:t>وجبة الغداء</a:t>
                      </a:r>
                      <a:endParaRPr lang="en-US" sz="18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800" b="1" dirty="0" smtClean="0">
                          <a:solidFill>
                            <a:schemeClr val="tx1"/>
                          </a:solidFill>
                          <a:effectLst/>
                          <a:latin typeface="Simplified Arabic" pitchFamily="18" charset="-78"/>
                          <a:ea typeface="+mn-ea"/>
                          <a:cs typeface="Simplified Arabic" pitchFamily="18" charset="-78"/>
                        </a:rPr>
                        <a:t>1200 وجبةً</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302278">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800" dirty="0" smtClean="0">
                          <a:solidFill>
                            <a:srgbClr val="003300"/>
                          </a:solidFill>
                          <a:effectLst/>
                          <a:latin typeface="Simplified Arabic" pitchFamily="18" charset="-78"/>
                          <a:ea typeface="Times New Roman"/>
                          <a:cs typeface="Simplified Arabic" pitchFamily="18" charset="-78"/>
                        </a:rPr>
                        <a:t>الماء</a:t>
                      </a:r>
                      <a:endParaRPr lang="en-US" sz="18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800" b="1" dirty="0" smtClean="0">
                          <a:solidFill>
                            <a:schemeClr val="tx1"/>
                          </a:solidFill>
                          <a:effectLst/>
                          <a:latin typeface="Simplified Arabic" pitchFamily="18" charset="-78"/>
                          <a:ea typeface="+mn-ea"/>
                          <a:cs typeface="Simplified Arabic" pitchFamily="18" charset="-78"/>
                        </a:rPr>
                        <a:t>1800 عبوة</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302278">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800" dirty="0" smtClean="0">
                          <a:solidFill>
                            <a:srgbClr val="003300"/>
                          </a:solidFill>
                          <a:effectLst/>
                          <a:latin typeface="Simplified Arabic" pitchFamily="18" charset="-78"/>
                          <a:ea typeface="Times New Roman"/>
                          <a:cs typeface="Simplified Arabic" pitchFamily="18" charset="-78"/>
                        </a:rPr>
                        <a:t>الشاي / نسكافيه</a:t>
                      </a:r>
                      <a:endParaRPr lang="en-US" sz="18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800" b="1" dirty="0" smtClean="0">
                          <a:solidFill>
                            <a:schemeClr val="tx1"/>
                          </a:solidFill>
                          <a:effectLst/>
                          <a:latin typeface="Simplified Arabic" pitchFamily="18" charset="-78"/>
                          <a:ea typeface="Times New Roman"/>
                          <a:cs typeface="Simplified Arabic" pitchFamily="18" charset="-78"/>
                        </a:rPr>
                        <a:t>700 كاس</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r>
              <a:tr h="302278">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800" dirty="0" smtClean="0">
                          <a:solidFill>
                            <a:srgbClr val="003300"/>
                          </a:solidFill>
                          <a:effectLst/>
                          <a:latin typeface="Simplified Arabic" pitchFamily="18" charset="-78"/>
                          <a:ea typeface="Times New Roman"/>
                          <a:cs typeface="Simplified Arabic" pitchFamily="18" charset="-78"/>
                        </a:rPr>
                        <a:t>معجنات</a:t>
                      </a:r>
                      <a:endParaRPr lang="en-US" sz="18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800" b="1" baseline="0" dirty="0" smtClean="0">
                          <a:solidFill>
                            <a:schemeClr val="tx1"/>
                          </a:solidFill>
                          <a:effectLst/>
                          <a:latin typeface="Simplified Arabic" pitchFamily="18" charset="-78"/>
                          <a:ea typeface="+mn-ea"/>
                          <a:cs typeface="Simplified Arabic" pitchFamily="18" charset="-78"/>
                        </a:rPr>
                        <a:t>500 وجبةً</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bl>
          </a:graphicData>
        </a:graphic>
      </p:graphicFrame>
      <p:sp>
        <p:nvSpPr>
          <p:cNvPr id="28" name="مستطيل مستدير الزوايا 27"/>
          <p:cNvSpPr/>
          <p:nvPr/>
        </p:nvSpPr>
        <p:spPr>
          <a:xfrm>
            <a:off x="1259632" y="3897313"/>
            <a:ext cx="3312368" cy="323775"/>
          </a:xfrm>
          <a:prstGeom prst="roundRect">
            <a:avLst>
              <a:gd name="adj" fmla="val 50000"/>
            </a:avLst>
          </a:prstGeom>
          <a:gradFill flip="none" rotWithShape="1">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scaled="0"/>
            <a:tileRect r="-100000" b="-100000"/>
          </a:gradFill>
          <a:ln w="10000" cap="flat" cmpd="sng" algn="ctr">
            <a:solidFill>
              <a:srgbClr val="C3986D"/>
            </a:solidFill>
            <a:prstDash val="solid"/>
          </a:ln>
          <a:effectLst>
            <a:glow rad="139700">
              <a:srgbClr val="F0A22E">
                <a:satMod val="1750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b="1" i="0" u="none" strike="noStrike" kern="0" cap="none" spc="50" normalizeH="0" baseline="0" noProof="0" dirty="0" smtClean="0">
                <a:ln w="11430">
                  <a:solidFill>
                    <a:srgbClr val="000066"/>
                  </a:solidFill>
                </a:ln>
                <a:solidFill>
                  <a:srgbClr val="000066"/>
                </a:solidFill>
                <a:effectLst>
                  <a:glow rad="139700">
                    <a:srgbClr val="F0A22E">
                      <a:satMod val="175000"/>
                      <a:alpha val="40000"/>
                    </a:srgbClr>
                  </a:glow>
                  <a:outerShdw blurRad="76200" dist="50800" dir="5400000" algn="tl" rotWithShape="0">
                    <a:srgbClr val="000000">
                      <a:alpha val="65000"/>
                    </a:srgbClr>
                  </a:outerShdw>
                </a:effectLst>
                <a:uLnTx/>
                <a:uFillTx/>
                <a:latin typeface="Simplified Arabic" pitchFamily="18" charset="-78"/>
                <a:ea typeface="+mn-ea"/>
                <a:cs typeface="Simplified Arabic" pitchFamily="18" charset="-78"/>
              </a:rPr>
              <a:t>الهدايا والجوائز المقدمة خلال البرنامج</a:t>
            </a:r>
            <a:endParaRPr kumimoji="0" lang="ar-SA" b="1" i="0" u="none" strike="noStrike" kern="0" cap="none" spc="50" normalizeH="0" baseline="0" noProof="0" dirty="0">
              <a:ln w="11430">
                <a:solidFill>
                  <a:srgbClr val="000066"/>
                </a:solidFill>
              </a:ln>
              <a:solidFill>
                <a:srgbClr val="000066"/>
              </a:solidFill>
              <a:effectLst>
                <a:glow rad="139700">
                  <a:srgbClr val="F0A22E">
                    <a:satMod val="175000"/>
                    <a:alpha val="40000"/>
                  </a:srgbClr>
                </a:glow>
                <a:outerShdw blurRad="76200" dist="50800" dir="5400000" algn="tl" rotWithShape="0">
                  <a:srgbClr val="000000">
                    <a:alpha val="65000"/>
                  </a:srgbClr>
                </a:outerShdw>
              </a:effectLst>
              <a:uLnTx/>
              <a:uFillTx/>
              <a:latin typeface="Simplified Arabic" pitchFamily="18" charset="-78"/>
              <a:ea typeface="+mn-ea"/>
              <a:cs typeface="Simplified Arabic" pitchFamily="18" charset="-78"/>
            </a:endParaRPr>
          </a:p>
        </p:txBody>
      </p:sp>
      <p:graphicFrame>
        <p:nvGraphicFramePr>
          <p:cNvPr id="29" name="جدول 28"/>
          <p:cNvGraphicFramePr>
            <a:graphicFrameLocks noGrp="1"/>
          </p:cNvGraphicFramePr>
          <p:nvPr>
            <p:extLst>
              <p:ext uri="{D42A27DB-BD31-4B8C-83A1-F6EECF244321}">
                <p14:modId xmlns:p14="http://schemas.microsoft.com/office/powerpoint/2010/main" val="2525037303"/>
              </p:ext>
            </p:extLst>
          </p:nvPr>
        </p:nvGraphicFramePr>
        <p:xfrm>
          <a:off x="1259632" y="4290566"/>
          <a:ext cx="3168352" cy="1885885"/>
        </p:xfrm>
        <a:graphic>
          <a:graphicData uri="http://schemas.openxmlformats.org/drawingml/2006/table">
            <a:tbl>
              <a:tblPr rtl="1" firstRow="1" firstCol="1" bandRow="1">
                <a:effectLst>
                  <a:outerShdw blurRad="50800" dist="38100" dir="2700000" algn="tl" rotWithShape="0">
                    <a:srgbClr val="669900">
                      <a:alpha val="40000"/>
                    </a:srgbClr>
                  </a:outerShdw>
                </a:effectLst>
              </a:tblPr>
              <a:tblGrid>
                <a:gridCol w="1615689"/>
                <a:gridCol w="1552663"/>
              </a:tblGrid>
              <a:tr h="291276">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a:r>
                        <a:rPr lang="ar-SA" sz="1800" dirty="0" smtClean="0">
                          <a:solidFill>
                            <a:srgbClr val="003300"/>
                          </a:solidFill>
                          <a:latin typeface="Simplified Arabic" pitchFamily="18" charset="-78"/>
                          <a:cs typeface="Simplified Arabic" pitchFamily="18" charset="-78"/>
                        </a:rPr>
                        <a:t>تذكرة طيران</a:t>
                      </a:r>
                      <a:endParaRPr lang="ar-SA" sz="1800" dirty="0">
                        <a:solidFill>
                          <a:srgbClr val="003300"/>
                        </a:solidFill>
                        <a:latin typeface="Simplified Arabic" pitchFamily="18" charset="-78"/>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800" b="1" dirty="0" smtClean="0">
                          <a:solidFill>
                            <a:schemeClr val="tx1"/>
                          </a:solidFill>
                          <a:effectLst/>
                          <a:latin typeface="Simplified Arabic" pitchFamily="18" charset="-78"/>
                          <a:ea typeface="Times New Roman"/>
                          <a:cs typeface="Simplified Arabic" pitchFamily="18" charset="-78"/>
                        </a:rPr>
                        <a:t>تذكرة واحدة</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r>
              <a:tr h="284412">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a:r>
                        <a:rPr lang="ar-SA" sz="1800" dirty="0" smtClean="0">
                          <a:solidFill>
                            <a:srgbClr val="003300"/>
                          </a:solidFill>
                          <a:latin typeface="Simplified Arabic" pitchFamily="18" charset="-78"/>
                          <a:cs typeface="Simplified Arabic" pitchFamily="18" charset="-78"/>
                        </a:rPr>
                        <a:t>تذكرة شحن </a:t>
                      </a:r>
                      <a:endParaRPr lang="ar-SA" sz="1800" dirty="0">
                        <a:solidFill>
                          <a:srgbClr val="003300"/>
                        </a:solidFill>
                        <a:latin typeface="Simplified Arabic" pitchFamily="18" charset="-78"/>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800" b="1" dirty="0" smtClean="0">
                          <a:solidFill>
                            <a:schemeClr val="tx1"/>
                          </a:solidFill>
                          <a:effectLst/>
                          <a:latin typeface="Simplified Arabic" pitchFamily="18" charset="-78"/>
                          <a:ea typeface="Times New Roman"/>
                          <a:cs typeface="Simplified Arabic" pitchFamily="18" charset="-78"/>
                        </a:rPr>
                        <a:t>10 تذاكر</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318229">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a:r>
                        <a:rPr lang="ar-SA" sz="1800" dirty="0" smtClean="0">
                          <a:solidFill>
                            <a:srgbClr val="003300"/>
                          </a:solidFill>
                          <a:latin typeface="Simplified Arabic" pitchFamily="18" charset="-78"/>
                          <a:cs typeface="Simplified Arabic" pitchFamily="18" charset="-78"/>
                        </a:rPr>
                        <a:t>دراجة هوائية</a:t>
                      </a:r>
                      <a:endParaRPr lang="ar-SA" sz="1800" dirty="0">
                        <a:solidFill>
                          <a:srgbClr val="003300"/>
                        </a:solidFill>
                        <a:latin typeface="Simplified Arabic" pitchFamily="18" charset="-78"/>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800" b="1" dirty="0" smtClean="0">
                          <a:solidFill>
                            <a:schemeClr val="tx1"/>
                          </a:solidFill>
                          <a:effectLst/>
                          <a:latin typeface="Simplified Arabic" pitchFamily="18" charset="-78"/>
                          <a:ea typeface="Times New Roman"/>
                          <a:cs typeface="Simplified Arabic" pitchFamily="18" charset="-78"/>
                        </a:rPr>
                        <a:t>دراجة واحدة</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336868">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800" dirty="0" smtClean="0">
                          <a:solidFill>
                            <a:srgbClr val="003300"/>
                          </a:solidFill>
                          <a:effectLst/>
                          <a:latin typeface="Simplified Arabic" pitchFamily="18" charset="-78"/>
                          <a:ea typeface="Times New Roman"/>
                          <a:cs typeface="Simplified Arabic" pitchFamily="18" charset="-78"/>
                        </a:rPr>
                        <a:t>المطبوعات الدعوية</a:t>
                      </a:r>
                      <a:endParaRPr lang="en-US" sz="18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800" b="1" dirty="0" smtClean="0">
                          <a:solidFill>
                            <a:schemeClr val="tx1"/>
                          </a:solidFill>
                          <a:effectLst/>
                          <a:latin typeface="Simplified Arabic" pitchFamily="18" charset="-78"/>
                          <a:ea typeface="+mn-ea"/>
                          <a:cs typeface="Simplified Arabic" pitchFamily="18" charset="-78"/>
                        </a:rPr>
                        <a:t>2500 نسخة</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327550">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800" dirty="0" smtClean="0">
                          <a:solidFill>
                            <a:srgbClr val="003300"/>
                          </a:solidFill>
                          <a:effectLst/>
                          <a:latin typeface="Simplified Arabic" pitchFamily="18" charset="-78"/>
                          <a:ea typeface="Times New Roman"/>
                          <a:cs typeface="Simplified Arabic" pitchFamily="18" charset="-78"/>
                        </a:rPr>
                        <a:t>الأجهزة الكهربائية</a:t>
                      </a:r>
                      <a:endParaRPr lang="en-US" sz="18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800" b="1" dirty="0" smtClean="0">
                          <a:solidFill>
                            <a:schemeClr val="tx1"/>
                          </a:solidFill>
                          <a:effectLst/>
                          <a:latin typeface="Simplified Arabic" pitchFamily="18" charset="-78"/>
                          <a:ea typeface="Times New Roman"/>
                          <a:cs typeface="Simplified Arabic" pitchFamily="18" charset="-78"/>
                        </a:rPr>
                        <a:t>20 قطعة</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327550">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800" dirty="0" smtClean="0">
                          <a:solidFill>
                            <a:srgbClr val="003300"/>
                          </a:solidFill>
                          <a:effectLst/>
                          <a:latin typeface="Simplified Arabic" pitchFamily="18" charset="-78"/>
                          <a:ea typeface="Times New Roman"/>
                          <a:cs typeface="Simplified Arabic" pitchFamily="18" charset="-78"/>
                        </a:rPr>
                        <a:t>الأجهزة الإلكترونية</a:t>
                      </a:r>
                      <a:endParaRPr lang="en-US" sz="18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800" b="1" baseline="0" dirty="0" smtClean="0">
                          <a:solidFill>
                            <a:schemeClr val="tx1"/>
                          </a:solidFill>
                          <a:effectLst/>
                          <a:latin typeface="Simplified Arabic" pitchFamily="18" charset="-78"/>
                          <a:ea typeface="+mn-ea"/>
                          <a:cs typeface="Simplified Arabic" pitchFamily="18" charset="-78"/>
                        </a:rPr>
                        <a:t>15 قطعة</a:t>
                      </a:r>
                      <a:endParaRPr lang="en-US" sz="18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r>
            </a:tbl>
          </a:graphicData>
        </a:graphic>
      </p:graphicFrame>
      <p:pic>
        <p:nvPicPr>
          <p:cNvPr id="31" name="صورة 30"/>
          <p:cNvPicPr>
            <a:picLocks noChangeAspect="1"/>
          </p:cNvPicPr>
          <p:nvPr/>
        </p:nvPicPr>
        <p:blipFill>
          <a:blip r:embed="rId3"/>
          <a:stretch>
            <a:fillRect/>
          </a:stretch>
        </p:blipFill>
        <p:spPr>
          <a:xfrm>
            <a:off x="2195736" y="356747"/>
            <a:ext cx="5400600" cy="767997"/>
          </a:xfrm>
          <a:prstGeom prst="rect">
            <a:avLst/>
          </a:prstGeom>
        </p:spPr>
      </p:pic>
      <p:pic>
        <p:nvPicPr>
          <p:cNvPr id="16" name="Picture 2" descr="C:\Users\User\Desktop\الشعار مفرغ  copy.png">
            <a:extLst>
              <a:ext uri="{FF2B5EF4-FFF2-40B4-BE49-F238E27FC236}">
                <a16:creationId xmlns="" xmlns:a16="http://schemas.microsoft.com/office/drawing/2014/main" id="{873DA05B-4F51-AC24-54A8-A5C9B5544FCF}"/>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7740352" y="-22447"/>
            <a:ext cx="1403648" cy="1476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2734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80">
                                          <p:stCondLst>
                                            <p:cond delay="0"/>
                                          </p:stCondLst>
                                        </p:cTn>
                                        <p:tgtEl>
                                          <p:spTgt spid="23"/>
                                        </p:tgtEl>
                                      </p:cBhvr>
                                    </p:animEffect>
                                    <p:anim calcmode="lin" valueType="num">
                                      <p:cBhvr>
                                        <p:cTn id="8"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13" dur="26">
                                          <p:stCondLst>
                                            <p:cond delay="650"/>
                                          </p:stCondLst>
                                        </p:cTn>
                                        <p:tgtEl>
                                          <p:spTgt spid="23"/>
                                        </p:tgtEl>
                                      </p:cBhvr>
                                      <p:to x="100000" y="60000"/>
                                    </p:animScale>
                                    <p:animScale>
                                      <p:cBhvr>
                                        <p:cTn id="14" dur="166" decel="50000">
                                          <p:stCondLst>
                                            <p:cond delay="676"/>
                                          </p:stCondLst>
                                        </p:cTn>
                                        <p:tgtEl>
                                          <p:spTgt spid="23"/>
                                        </p:tgtEl>
                                      </p:cBhvr>
                                      <p:to x="100000" y="100000"/>
                                    </p:animScale>
                                    <p:animScale>
                                      <p:cBhvr>
                                        <p:cTn id="15" dur="26">
                                          <p:stCondLst>
                                            <p:cond delay="1312"/>
                                          </p:stCondLst>
                                        </p:cTn>
                                        <p:tgtEl>
                                          <p:spTgt spid="23"/>
                                        </p:tgtEl>
                                      </p:cBhvr>
                                      <p:to x="100000" y="80000"/>
                                    </p:animScale>
                                    <p:animScale>
                                      <p:cBhvr>
                                        <p:cTn id="16" dur="166" decel="50000">
                                          <p:stCondLst>
                                            <p:cond delay="1338"/>
                                          </p:stCondLst>
                                        </p:cTn>
                                        <p:tgtEl>
                                          <p:spTgt spid="23"/>
                                        </p:tgtEl>
                                      </p:cBhvr>
                                      <p:to x="100000" y="100000"/>
                                    </p:animScale>
                                    <p:animScale>
                                      <p:cBhvr>
                                        <p:cTn id="17" dur="26">
                                          <p:stCondLst>
                                            <p:cond delay="1642"/>
                                          </p:stCondLst>
                                        </p:cTn>
                                        <p:tgtEl>
                                          <p:spTgt spid="23"/>
                                        </p:tgtEl>
                                      </p:cBhvr>
                                      <p:to x="100000" y="90000"/>
                                    </p:animScale>
                                    <p:animScale>
                                      <p:cBhvr>
                                        <p:cTn id="18" dur="166" decel="50000">
                                          <p:stCondLst>
                                            <p:cond delay="1668"/>
                                          </p:stCondLst>
                                        </p:cTn>
                                        <p:tgtEl>
                                          <p:spTgt spid="23"/>
                                        </p:tgtEl>
                                      </p:cBhvr>
                                      <p:to x="100000" y="100000"/>
                                    </p:animScale>
                                    <p:animScale>
                                      <p:cBhvr>
                                        <p:cTn id="19" dur="26">
                                          <p:stCondLst>
                                            <p:cond delay="1808"/>
                                          </p:stCondLst>
                                        </p:cTn>
                                        <p:tgtEl>
                                          <p:spTgt spid="23"/>
                                        </p:tgtEl>
                                      </p:cBhvr>
                                      <p:to x="100000" y="95000"/>
                                    </p:animScale>
                                    <p:animScale>
                                      <p:cBhvr>
                                        <p:cTn id="20" dur="166" decel="50000">
                                          <p:stCondLst>
                                            <p:cond delay="1834"/>
                                          </p:stCondLst>
                                        </p:cTn>
                                        <p:tgtEl>
                                          <p:spTgt spid="23"/>
                                        </p:tgtEl>
                                      </p:cBhvr>
                                      <p:to x="100000" y="100000"/>
                                    </p:animScale>
                                  </p:childTnLst>
                                </p:cTn>
                              </p:par>
                            </p:childTnLst>
                          </p:cTn>
                        </p:par>
                        <p:par>
                          <p:cTn id="21" fill="hold">
                            <p:stCondLst>
                              <p:cond delay="2000"/>
                            </p:stCondLst>
                            <p:childTnLst>
                              <p:par>
                                <p:cTn id="22" presetID="26" presetClass="entr" presetSubtype="0" fill="hold" grpId="0" nodeType="after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wipe(down)">
                                      <p:cBhvr>
                                        <p:cTn id="24" dur="580">
                                          <p:stCondLst>
                                            <p:cond delay="0"/>
                                          </p:stCondLst>
                                        </p:cTn>
                                        <p:tgtEl>
                                          <p:spTgt spid="25"/>
                                        </p:tgtEl>
                                      </p:cBhvr>
                                    </p:animEffect>
                                    <p:anim calcmode="lin" valueType="num">
                                      <p:cBhvr>
                                        <p:cTn id="25"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30" dur="26">
                                          <p:stCondLst>
                                            <p:cond delay="650"/>
                                          </p:stCondLst>
                                        </p:cTn>
                                        <p:tgtEl>
                                          <p:spTgt spid="25"/>
                                        </p:tgtEl>
                                      </p:cBhvr>
                                      <p:to x="100000" y="60000"/>
                                    </p:animScale>
                                    <p:animScale>
                                      <p:cBhvr>
                                        <p:cTn id="31" dur="166" decel="50000">
                                          <p:stCondLst>
                                            <p:cond delay="676"/>
                                          </p:stCondLst>
                                        </p:cTn>
                                        <p:tgtEl>
                                          <p:spTgt spid="25"/>
                                        </p:tgtEl>
                                      </p:cBhvr>
                                      <p:to x="100000" y="100000"/>
                                    </p:animScale>
                                    <p:animScale>
                                      <p:cBhvr>
                                        <p:cTn id="32" dur="26">
                                          <p:stCondLst>
                                            <p:cond delay="1312"/>
                                          </p:stCondLst>
                                        </p:cTn>
                                        <p:tgtEl>
                                          <p:spTgt spid="25"/>
                                        </p:tgtEl>
                                      </p:cBhvr>
                                      <p:to x="100000" y="80000"/>
                                    </p:animScale>
                                    <p:animScale>
                                      <p:cBhvr>
                                        <p:cTn id="33" dur="166" decel="50000">
                                          <p:stCondLst>
                                            <p:cond delay="1338"/>
                                          </p:stCondLst>
                                        </p:cTn>
                                        <p:tgtEl>
                                          <p:spTgt spid="25"/>
                                        </p:tgtEl>
                                      </p:cBhvr>
                                      <p:to x="100000" y="100000"/>
                                    </p:animScale>
                                    <p:animScale>
                                      <p:cBhvr>
                                        <p:cTn id="34" dur="26">
                                          <p:stCondLst>
                                            <p:cond delay="1642"/>
                                          </p:stCondLst>
                                        </p:cTn>
                                        <p:tgtEl>
                                          <p:spTgt spid="25"/>
                                        </p:tgtEl>
                                      </p:cBhvr>
                                      <p:to x="100000" y="90000"/>
                                    </p:animScale>
                                    <p:animScale>
                                      <p:cBhvr>
                                        <p:cTn id="35" dur="166" decel="50000">
                                          <p:stCondLst>
                                            <p:cond delay="1668"/>
                                          </p:stCondLst>
                                        </p:cTn>
                                        <p:tgtEl>
                                          <p:spTgt spid="25"/>
                                        </p:tgtEl>
                                      </p:cBhvr>
                                      <p:to x="100000" y="100000"/>
                                    </p:animScale>
                                    <p:animScale>
                                      <p:cBhvr>
                                        <p:cTn id="36" dur="26">
                                          <p:stCondLst>
                                            <p:cond delay="1808"/>
                                          </p:stCondLst>
                                        </p:cTn>
                                        <p:tgtEl>
                                          <p:spTgt spid="25"/>
                                        </p:tgtEl>
                                      </p:cBhvr>
                                      <p:to x="100000" y="95000"/>
                                    </p:animScale>
                                    <p:animScale>
                                      <p:cBhvr>
                                        <p:cTn id="37" dur="166" decel="50000">
                                          <p:stCondLst>
                                            <p:cond delay="1834"/>
                                          </p:stCondLst>
                                        </p:cTn>
                                        <p:tgtEl>
                                          <p:spTgt spid="25"/>
                                        </p:tgtEl>
                                      </p:cBhvr>
                                      <p:to x="100000" y="100000"/>
                                    </p:animScale>
                                  </p:childTnLst>
                                </p:cTn>
                              </p:par>
                            </p:childTnLst>
                          </p:cTn>
                        </p:par>
                        <p:par>
                          <p:cTn id="38" fill="hold">
                            <p:stCondLst>
                              <p:cond delay="4000"/>
                            </p:stCondLst>
                            <p:childTnLst>
                              <p:par>
                                <p:cTn id="39" presetID="26" presetClass="entr" presetSubtype="0" fill="hold" grpId="0" nodeType="after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wipe(down)">
                                      <p:cBhvr>
                                        <p:cTn id="41" dur="580">
                                          <p:stCondLst>
                                            <p:cond delay="0"/>
                                          </p:stCondLst>
                                        </p:cTn>
                                        <p:tgtEl>
                                          <p:spTgt spid="26"/>
                                        </p:tgtEl>
                                      </p:cBhvr>
                                    </p:animEffect>
                                    <p:anim calcmode="lin" valueType="num">
                                      <p:cBhvr>
                                        <p:cTn id="42"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47" dur="26">
                                          <p:stCondLst>
                                            <p:cond delay="650"/>
                                          </p:stCondLst>
                                        </p:cTn>
                                        <p:tgtEl>
                                          <p:spTgt spid="26"/>
                                        </p:tgtEl>
                                      </p:cBhvr>
                                      <p:to x="100000" y="60000"/>
                                    </p:animScale>
                                    <p:animScale>
                                      <p:cBhvr>
                                        <p:cTn id="48" dur="166" decel="50000">
                                          <p:stCondLst>
                                            <p:cond delay="676"/>
                                          </p:stCondLst>
                                        </p:cTn>
                                        <p:tgtEl>
                                          <p:spTgt spid="26"/>
                                        </p:tgtEl>
                                      </p:cBhvr>
                                      <p:to x="100000" y="100000"/>
                                    </p:animScale>
                                    <p:animScale>
                                      <p:cBhvr>
                                        <p:cTn id="49" dur="26">
                                          <p:stCondLst>
                                            <p:cond delay="1312"/>
                                          </p:stCondLst>
                                        </p:cTn>
                                        <p:tgtEl>
                                          <p:spTgt spid="26"/>
                                        </p:tgtEl>
                                      </p:cBhvr>
                                      <p:to x="100000" y="80000"/>
                                    </p:animScale>
                                    <p:animScale>
                                      <p:cBhvr>
                                        <p:cTn id="50" dur="166" decel="50000">
                                          <p:stCondLst>
                                            <p:cond delay="1338"/>
                                          </p:stCondLst>
                                        </p:cTn>
                                        <p:tgtEl>
                                          <p:spTgt spid="26"/>
                                        </p:tgtEl>
                                      </p:cBhvr>
                                      <p:to x="100000" y="100000"/>
                                    </p:animScale>
                                    <p:animScale>
                                      <p:cBhvr>
                                        <p:cTn id="51" dur="26">
                                          <p:stCondLst>
                                            <p:cond delay="1642"/>
                                          </p:stCondLst>
                                        </p:cTn>
                                        <p:tgtEl>
                                          <p:spTgt spid="26"/>
                                        </p:tgtEl>
                                      </p:cBhvr>
                                      <p:to x="100000" y="90000"/>
                                    </p:animScale>
                                    <p:animScale>
                                      <p:cBhvr>
                                        <p:cTn id="52" dur="166" decel="50000">
                                          <p:stCondLst>
                                            <p:cond delay="1668"/>
                                          </p:stCondLst>
                                        </p:cTn>
                                        <p:tgtEl>
                                          <p:spTgt spid="26"/>
                                        </p:tgtEl>
                                      </p:cBhvr>
                                      <p:to x="100000" y="100000"/>
                                    </p:animScale>
                                    <p:animScale>
                                      <p:cBhvr>
                                        <p:cTn id="53" dur="26">
                                          <p:stCondLst>
                                            <p:cond delay="1808"/>
                                          </p:stCondLst>
                                        </p:cTn>
                                        <p:tgtEl>
                                          <p:spTgt spid="26"/>
                                        </p:tgtEl>
                                      </p:cBhvr>
                                      <p:to x="100000" y="95000"/>
                                    </p:animScale>
                                    <p:animScale>
                                      <p:cBhvr>
                                        <p:cTn id="54" dur="166" decel="50000">
                                          <p:stCondLst>
                                            <p:cond delay="1834"/>
                                          </p:stCondLst>
                                        </p:cTn>
                                        <p:tgtEl>
                                          <p:spTgt spid="26"/>
                                        </p:tgtEl>
                                      </p:cBhvr>
                                      <p:to x="100000" y="100000"/>
                                    </p:animScale>
                                  </p:childTnLst>
                                </p:cTn>
                              </p:par>
                            </p:childTnLst>
                          </p:cTn>
                        </p:par>
                        <p:par>
                          <p:cTn id="55" fill="hold">
                            <p:stCondLst>
                              <p:cond delay="6000"/>
                            </p:stCondLst>
                            <p:childTnLst>
                              <p:par>
                                <p:cTn id="56" presetID="26" presetClass="entr" presetSubtype="0" fill="hold" grpId="0" nodeType="after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wipe(down)">
                                      <p:cBhvr>
                                        <p:cTn id="58" dur="580">
                                          <p:stCondLst>
                                            <p:cond delay="0"/>
                                          </p:stCondLst>
                                        </p:cTn>
                                        <p:tgtEl>
                                          <p:spTgt spid="28"/>
                                        </p:tgtEl>
                                      </p:cBhvr>
                                    </p:animEffect>
                                    <p:anim calcmode="lin" valueType="num">
                                      <p:cBhvr>
                                        <p:cTn id="59"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64" dur="26">
                                          <p:stCondLst>
                                            <p:cond delay="650"/>
                                          </p:stCondLst>
                                        </p:cTn>
                                        <p:tgtEl>
                                          <p:spTgt spid="28"/>
                                        </p:tgtEl>
                                      </p:cBhvr>
                                      <p:to x="100000" y="60000"/>
                                    </p:animScale>
                                    <p:animScale>
                                      <p:cBhvr>
                                        <p:cTn id="65" dur="166" decel="50000">
                                          <p:stCondLst>
                                            <p:cond delay="676"/>
                                          </p:stCondLst>
                                        </p:cTn>
                                        <p:tgtEl>
                                          <p:spTgt spid="28"/>
                                        </p:tgtEl>
                                      </p:cBhvr>
                                      <p:to x="100000" y="100000"/>
                                    </p:animScale>
                                    <p:animScale>
                                      <p:cBhvr>
                                        <p:cTn id="66" dur="26">
                                          <p:stCondLst>
                                            <p:cond delay="1312"/>
                                          </p:stCondLst>
                                        </p:cTn>
                                        <p:tgtEl>
                                          <p:spTgt spid="28"/>
                                        </p:tgtEl>
                                      </p:cBhvr>
                                      <p:to x="100000" y="80000"/>
                                    </p:animScale>
                                    <p:animScale>
                                      <p:cBhvr>
                                        <p:cTn id="67" dur="166" decel="50000">
                                          <p:stCondLst>
                                            <p:cond delay="1338"/>
                                          </p:stCondLst>
                                        </p:cTn>
                                        <p:tgtEl>
                                          <p:spTgt spid="28"/>
                                        </p:tgtEl>
                                      </p:cBhvr>
                                      <p:to x="100000" y="100000"/>
                                    </p:animScale>
                                    <p:animScale>
                                      <p:cBhvr>
                                        <p:cTn id="68" dur="26">
                                          <p:stCondLst>
                                            <p:cond delay="1642"/>
                                          </p:stCondLst>
                                        </p:cTn>
                                        <p:tgtEl>
                                          <p:spTgt spid="28"/>
                                        </p:tgtEl>
                                      </p:cBhvr>
                                      <p:to x="100000" y="90000"/>
                                    </p:animScale>
                                    <p:animScale>
                                      <p:cBhvr>
                                        <p:cTn id="69" dur="166" decel="50000">
                                          <p:stCondLst>
                                            <p:cond delay="1668"/>
                                          </p:stCondLst>
                                        </p:cTn>
                                        <p:tgtEl>
                                          <p:spTgt spid="28"/>
                                        </p:tgtEl>
                                      </p:cBhvr>
                                      <p:to x="100000" y="100000"/>
                                    </p:animScale>
                                    <p:animScale>
                                      <p:cBhvr>
                                        <p:cTn id="70" dur="26">
                                          <p:stCondLst>
                                            <p:cond delay="1808"/>
                                          </p:stCondLst>
                                        </p:cTn>
                                        <p:tgtEl>
                                          <p:spTgt spid="28"/>
                                        </p:tgtEl>
                                      </p:cBhvr>
                                      <p:to x="100000" y="95000"/>
                                    </p:animScale>
                                    <p:animScale>
                                      <p:cBhvr>
                                        <p:cTn id="71" dur="166" decel="50000">
                                          <p:stCondLst>
                                            <p:cond delay="1834"/>
                                          </p:stCondLst>
                                        </p:cTn>
                                        <p:tgtEl>
                                          <p:spTgt spid="2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animBg="1"/>
      <p:bldP spid="26" grpId="0" animBg="1"/>
      <p:bldP spid="2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مستطيل مستدير الزوايا 13"/>
          <p:cNvSpPr/>
          <p:nvPr/>
        </p:nvSpPr>
        <p:spPr>
          <a:xfrm>
            <a:off x="3371007" y="683866"/>
            <a:ext cx="3172347" cy="548680"/>
          </a:xfrm>
          <a:prstGeom prst="roundRect">
            <a:avLst/>
          </a:prstGeom>
          <a:gradFill flip="none" rotWithShape="1">
            <a:gsLst>
              <a:gs pos="27000">
                <a:srgbClr val="C3986D">
                  <a:tint val="75000"/>
                  <a:shade val="85000"/>
                  <a:satMod val="230000"/>
                </a:srgbClr>
              </a:gs>
              <a:gs pos="25000">
                <a:srgbClr val="C3986D">
                  <a:tint val="90000"/>
                  <a:shade val="70000"/>
                  <a:satMod val="220000"/>
                </a:srgbClr>
              </a:gs>
              <a:gs pos="50000">
                <a:srgbClr val="C3986D">
                  <a:tint val="90000"/>
                  <a:shade val="58000"/>
                  <a:satMod val="225000"/>
                </a:srgbClr>
              </a:gs>
              <a:gs pos="57000">
                <a:srgbClr val="C3986D">
                  <a:tint val="90000"/>
                  <a:shade val="58000"/>
                  <a:satMod val="225000"/>
                </a:srgbClr>
              </a:gs>
              <a:gs pos="80000">
                <a:srgbClr val="C3986D">
                  <a:tint val="90000"/>
                  <a:shade val="69000"/>
                  <a:satMod val="220000"/>
                </a:srgbClr>
              </a:gs>
              <a:gs pos="76000">
                <a:srgbClr val="C3986D">
                  <a:tint val="77000"/>
                  <a:shade val="80000"/>
                  <a:satMod val="230000"/>
                </a:srgbClr>
              </a:gs>
            </a:gsLst>
            <a:lin ang="8100000" scaled="1"/>
            <a:tileRect/>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2400" b="1" i="0" u="none" strike="noStrike" kern="0" cap="none" spc="50" normalizeH="0" baseline="0" noProof="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صور من البرنامج</a:t>
            </a:r>
            <a:endParaRPr kumimoji="0" lang="ar-SA" sz="2400" b="1" i="0" u="none" strike="noStrike" kern="0" cap="none" spc="50" normalizeH="0" baseline="0" noProof="0" dirty="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mn-ea"/>
              <a:cs typeface="Simplified Arabic" pitchFamily="18" charset="-78"/>
            </a:endParaRPr>
          </a:p>
        </p:txBody>
      </p:sp>
      <p:pic>
        <p:nvPicPr>
          <p:cNvPr id="16" name="Picture 3"/>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6169236" y="1686269"/>
            <a:ext cx="2492860" cy="1872204"/>
          </a:xfrm>
          <a:prstGeom prst="rect">
            <a:avLst/>
          </a:prstGeom>
          <a:noFill/>
          <a:effectLst>
            <a:outerShdw blurRad="292100" dist="139700" dir="2700000" algn="tl" rotWithShape="0">
              <a:srgbClr val="FFC000"/>
            </a:outerShdw>
          </a:effectLst>
          <a:extLst>
            <a:ext uri="{909E8E84-426E-40DD-AFC4-6F175D3DCCD1}">
              <a14:hiddenFill xmlns:a14="http://schemas.microsoft.com/office/drawing/2010/main">
                <a:solidFill>
                  <a:srgbClr val="FFFFFF"/>
                </a:solidFill>
              </a14:hiddenFill>
            </a:ext>
          </a:extLst>
        </p:spPr>
      </p:pic>
      <p:pic>
        <p:nvPicPr>
          <p:cNvPr id="17" name="Picture 5"/>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3358502" y="1726835"/>
            <a:ext cx="2514600" cy="1844404"/>
          </a:xfrm>
          <a:prstGeom prst="rect">
            <a:avLst/>
          </a:prstGeom>
          <a:ln>
            <a:noFill/>
          </a:ln>
          <a:effectLst>
            <a:outerShdw blurRad="292100" dist="139700" dir="2700000" algn="tl" rotWithShape="0">
              <a:srgbClr val="FFC000"/>
            </a:outerShdw>
          </a:effectLst>
          <a:extLst>
            <a:ext uri="{909E8E84-426E-40DD-AFC4-6F175D3DCCD1}">
              <a14:hiddenFill xmlns:a14="http://schemas.microsoft.com/office/drawing/2010/main">
                <a:solidFill>
                  <a:srgbClr val="FFFFFF"/>
                </a:solidFill>
              </a14:hiddenFill>
            </a:ext>
          </a:extLst>
        </p:spPr>
      </p:pic>
      <p:pic>
        <p:nvPicPr>
          <p:cNvPr id="18" name="Picture 3"/>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470647" y="1726835"/>
            <a:ext cx="2492860" cy="1837107"/>
          </a:xfrm>
          <a:prstGeom prst="rect">
            <a:avLst/>
          </a:prstGeom>
          <a:noFill/>
          <a:effectLst>
            <a:outerShdw blurRad="292100" dist="139700" dir="2700000" algn="tl" rotWithShape="0">
              <a:srgbClr val="FFC000"/>
            </a:outerShdw>
          </a:effectLst>
          <a:extLst>
            <a:ext uri="{909E8E84-426E-40DD-AFC4-6F175D3DCCD1}">
              <a14:hiddenFill xmlns:a14="http://schemas.microsoft.com/office/drawing/2010/main">
                <a:solidFill>
                  <a:srgbClr val="FFFFFF"/>
                </a:solidFill>
              </a14:hiddenFill>
            </a:ext>
          </a:extLst>
        </p:spPr>
      </p:pic>
      <p:pic>
        <p:nvPicPr>
          <p:cNvPr id="19" name="Picture 9"/>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6169236" y="3960857"/>
            <a:ext cx="2459209" cy="1844405"/>
          </a:xfrm>
          <a:prstGeom prst="rect">
            <a:avLst/>
          </a:prstGeom>
          <a:ln>
            <a:noFill/>
          </a:ln>
          <a:effectLst>
            <a:outerShdw blurRad="292100" dist="139700" dir="2700000" algn="tl" rotWithShape="0">
              <a:srgbClr val="FFC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3"/>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3413893" y="3935617"/>
            <a:ext cx="2459209" cy="1869645"/>
          </a:xfrm>
          <a:prstGeom prst="rect">
            <a:avLst/>
          </a:prstGeom>
          <a:noFill/>
          <a:effectLst>
            <a:outerShdw blurRad="292100" dist="139700" dir="2700000" algn="tl" rotWithShape="0">
              <a:srgbClr val="FFC000"/>
            </a:outerShdw>
          </a:effectLst>
          <a:extLst>
            <a:ext uri="{909E8E84-426E-40DD-AFC4-6F175D3DCCD1}">
              <a14:hiddenFill xmlns:a14="http://schemas.microsoft.com/office/drawing/2010/main">
                <a:solidFill>
                  <a:srgbClr val="FFFFFF"/>
                </a:solidFill>
              </a14:hiddenFill>
            </a:ext>
          </a:extLst>
        </p:spPr>
      </p:pic>
      <p:pic>
        <p:nvPicPr>
          <p:cNvPr id="21" name="Picture 5"/>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467435" y="3935617"/>
            <a:ext cx="2492859" cy="1844405"/>
          </a:xfrm>
          <a:prstGeom prst="rect">
            <a:avLst/>
          </a:prstGeom>
          <a:ln>
            <a:noFill/>
          </a:ln>
          <a:effectLst>
            <a:outerShdw blurRad="292100" dist="139700" dir="2700000" algn="tl" rotWithShape="0">
              <a:srgbClr val="FFC000"/>
            </a:outerShdw>
          </a:effectLst>
          <a:extLst>
            <a:ext uri="{909E8E84-426E-40DD-AFC4-6F175D3DCCD1}">
              <a14:hiddenFill xmlns:a14="http://schemas.microsoft.com/office/drawing/2010/main">
                <a:solidFill>
                  <a:srgbClr val="FFFFFF"/>
                </a:solidFill>
              </a14:hiddenFill>
            </a:ext>
          </a:extLst>
        </p:spPr>
      </p:pic>
      <p:pic>
        <p:nvPicPr>
          <p:cNvPr id="10" name="Picture 2" descr="C:\Users\User\Desktop\الشعار مفرغ  copy.png">
            <a:extLst>
              <a:ext uri="{FF2B5EF4-FFF2-40B4-BE49-F238E27FC236}">
                <a16:creationId xmlns="" xmlns:a16="http://schemas.microsoft.com/office/drawing/2014/main" id="{873DA05B-4F51-AC24-54A8-A5C9B5544FCF}"/>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7668344" y="-22447"/>
            <a:ext cx="1475656" cy="1552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6460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مستطيل مستدير الزوايا 13"/>
          <p:cNvSpPr/>
          <p:nvPr/>
        </p:nvSpPr>
        <p:spPr>
          <a:xfrm>
            <a:off x="3371007" y="683866"/>
            <a:ext cx="3172347" cy="548680"/>
          </a:xfrm>
          <a:prstGeom prst="roundRect">
            <a:avLst/>
          </a:prstGeom>
          <a:gradFill flip="none" rotWithShape="1">
            <a:gsLst>
              <a:gs pos="27000">
                <a:srgbClr val="C3986D">
                  <a:tint val="75000"/>
                  <a:shade val="85000"/>
                  <a:satMod val="230000"/>
                </a:srgbClr>
              </a:gs>
              <a:gs pos="25000">
                <a:srgbClr val="C3986D">
                  <a:tint val="90000"/>
                  <a:shade val="70000"/>
                  <a:satMod val="220000"/>
                </a:srgbClr>
              </a:gs>
              <a:gs pos="50000">
                <a:srgbClr val="C3986D">
                  <a:tint val="90000"/>
                  <a:shade val="58000"/>
                  <a:satMod val="225000"/>
                </a:srgbClr>
              </a:gs>
              <a:gs pos="57000">
                <a:srgbClr val="C3986D">
                  <a:tint val="90000"/>
                  <a:shade val="58000"/>
                  <a:satMod val="225000"/>
                </a:srgbClr>
              </a:gs>
              <a:gs pos="80000">
                <a:srgbClr val="C3986D">
                  <a:tint val="90000"/>
                  <a:shade val="69000"/>
                  <a:satMod val="220000"/>
                </a:srgbClr>
              </a:gs>
              <a:gs pos="76000">
                <a:srgbClr val="C3986D">
                  <a:tint val="77000"/>
                  <a:shade val="80000"/>
                  <a:satMod val="230000"/>
                </a:srgbClr>
              </a:gs>
            </a:gsLst>
            <a:lin ang="8100000" scaled="1"/>
            <a:tileRect/>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2400" b="1" i="0" u="none" strike="noStrike" kern="0" cap="none" spc="50" normalizeH="0" baseline="0" noProof="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صور من البرنامج</a:t>
            </a:r>
            <a:endParaRPr kumimoji="0" lang="ar-SA" sz="2400" b="1" i="0" u="none" strike="noStrike" kern="0" cap="none" spc="50" normalizeH="0" baseline="0" noProof="0" dirty="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mn-ea"/>
              <a:cs typeface="Simplified Arabic" pitchFamily="18" charset="-78"/>
            </a:endParaRPr>
          </a:p>
        </p:txBody>
      </p:sp>
      <p:pic>
        <p:nvPicPr>
          <p:cNvPr id="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3380242" y="1700809"/>
            <a:ext cx="2492860" cy="1872206"/>
          </a:xfrm>
          <a:prstGeom prst="rect">
            <a:avLst/>
          </a:prstGeom>
          <a:noFill/>
          <a:ln>
            <a:noFill/>
          </a:ln>
          <a:effectLst>
            <a:outerShdw blurRad="292100" dist="139700" dir="2700000" algn="tl" rotWithShape="0">
              <a:srgbClr val="FFC0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70647" y="1700810"/>
            <a:ext cx="2492860" cy="1872205"/>
          </a:xfrm>
          <a:prstGeom prst="rect">
            <a:avLst/>
          </a:prstGeom>
          <a:noFill/>
          <a:ln>
            <a:noFill/>
          </a:ln>
          <a:effectLst>
            <a:outerShdw blurRad="292100" dist="139700" dir="2700000" algn="tl" rotWithShape="0">
              <a:srgbClr val="FFC0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500937" y="3960856"/>
            <a:ext cx="2492860" cy="1869645"/>
          </a:xfrm>
          <a:prstGeom prst="rect">
            <a:avLst/>
          </a:prstGeom>
          <a:noFill/>
          <a:ln>
            <a:noFill/>
          </a:ln>
          <a:effectLst>
            <a:outerShdw blurRad="292100" dist="139700" dir="2700000" algn="tl" rotWithShape="0">
              <a:srgbClr val="FFC0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3"/>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6172359" y="3960855"/>
            <a:ext cx="2459209" cy="1869645"/>
          </a:xfrm>
          <a:prstGeom prst="rect">
            <a:avLst/>
          </a:prstGeom>
          <a:noFill/>
          <a:effectLst>
            <a:outerShdw blurRad="292100" dist="139700" dir="2700000" algn="tl" rotWithShape="0">
              <a:srgbClr val="FFC000"/>
            </a:outerShdw>
          </a:effectLst>
          <a:extLst>
            <a:ext uri="{909E8E84-426E-40DD-AFC4-6F175D3DCCD1}">
              <a14:hiddenFill xmlns:a14="http://schemas.microsoft.com/office/drawing/2010/main">
                <a:solidFill>
                  <a:srgbClr val="FFFFFF"/>
                </a:solidFill>
              </a14:hiddenFill>
            </a:ext>
          </a:extLst>
        </p:spPr>
      </p:pic>
      <p:pic>
        <p:nvPicPr>
          <p:cNvPr id="22" name="Picture 5"/>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3380242" y="3960855"/>
            <a:ext cx="2492859" cy="1844405"/>
          </a:xfrm>
          <a:prstGeom prst="rect">
            <a:avLst/>
          </a:prstGeom>
          <a:ln>
            <a:noFill/>
          </a:ln>
          <a:effectLst>
            <a:outerShdw blurRad="292100" dist="139700" dir="2700000" algn="tl" rotWithShape="0">
              <a:srgbClr val="FFC000"/>
            </a:outerShdw>
          </a:effectLst>
          <a:extLst>
            <a:ext uri="{909E8E84-426E-40DD-AFC4-6F175D3DCCD1}">
              <a14:hiddenFill xmlns:a14="http://schemas.microsoft.com/office/drawing/2010/main">
                <a:solidFill>
                  <a:srgbClr val="FFFFFF"/>
                </a:solidFill>
              </a14:hiddenFill>
            </a:ext>
          </a:extLst>
        </p:spPr>
      </p:pic>
      <p:pic>
        <p:nvPicPr>
          <p:cNvPr id="23" name="Picture 6"/>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6172359" y="1728609"/>
            <a:ext cx="2492860" cy="1844406"/>
          </a:xfrm>
          <a:prstGeom prst="rect">
            <a:avLst/>
          </a:prstGeom>
          <a:ln>
            <a:noFill/>
          </a:ln>
          <a:effectLst>
            <a:outerShdw blurRad="292100" dist="139700" dir="2700000" algn="tl" rotWithShape="0">
              <a:srgbClr val="FFC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C:\Users\User\Desktop\الشعار مفرغ  copy.png">
            <a:extLst>
              <a:ext uri="{FF2B5EF4-FFF2-40B4-BE49-F238E27FC236}">
                <a16:creationId xmlns="" xmlns:a16="http://schemas.microsoft.com/office/drawing/2014/main" id="{873DA05B-4F51-AC24-54A8-A5C9B5544FCF}"/>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7668344" y="-22447"/>
            <a:ext cx="1475656" cy="1552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63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899592" y="1412776"/>
            <a:ext cx="7848872" cy="3539430"/>
          </a:xfrm>
          <a:prstGeom prst="rect">
            <a:avLst/>
          </a:prstGeom>
        </p:spPr>
        <p:txBody>
          <a:bodyPr wrap="square">
            <a:spAutoFit/>
          </a:bodyPr>
          <a:lstStyle/>
          <a:p>
            <a:pPr algn="just"/>
            <a:r>
              <a:rPr lang="ar-SA" sz="1600" b="1" dirty="0" smtClean="0">
                <a:latin typeface="20"/>
                <a:ea typeface="Calibri" pitchFamily="34" charset="0"/>
                <a:cs typeface="Simplified Arabic" pitchFamily="18" charset="-78"/>
              </a:rPr>
              <a:t>كانت </a:t>
            </a:r>
            <a:r>
              <a:rPr lang="ar-SA" sz="1600" b="1" dirty="0">
                <a:latin typeface="20"/>
                <a:ea typeface="Calibri" pitchFamily="34" charset="0"/>
                <a:cs typeface="Simplified Arabic" pitchFamily="18" charset="-78"/>
              </a:rPr>
              <a:t>رحلة الحج رحلة هداية ونقطة انطلاق </a:t>
            </a:r>
            <a:r>
              <a:rPr lang="ar-SA" sz="1600" b="1" dirty="0" smtClean="0">
                <a:latin typeface="20"/>
                <a:ea typeface="Calibri" pitchFamily="34" charset="0"/>
                <a:cs typeface="Simplified Arabic" pitchFamily="18" charset="-78"/>
              </a:rPr>
              <a:t>وبداية </a:t>
            </a:r>
            <a:r>
              <a:rPr lang="ar-SA" sz="1600" b="1" dirty="0">
                <a:latin typeface="20"/>
                <a:ea typeface="Calibri" pitchFamily="34" charset="0"/>
                <a:cs typeface="Simplified Arabic" pitchFamily="18" charset="-78"/>
              </a:rPr>
              <a:t>لشخص يبعد </a:t>
            </a:r>
            <a:r>
              <a:rPr lang="ar-SA" sz="1600" b="1" dirty="0" err="1">
                <a:latin typeface="20"/>
                <a:ea typeface="Calibri" pitchFamily="34" charset="0"/>
                <a:cs typeface="Simplified Arabic" pitchFamily="18" charset="-78"/>
              </a:rPr>
              <a:t>الآف</a:t>
            </a:r>
            <a:r>
              <a:rPr lang="ar-SA" sz="1600" b="1" dirty="0">
                <a:latin typeface="20"/>
                <a:ea typeface="Calibri" pitchFamily="34" charset="0"/>
                <a:cs typeface="Simplified Arabic" pitchFamily="18" charset="-78"/>
              </a:rPr>
              <a:t> الأميال عن المشاعر المقدسة ، لقد سمع سبحانه وتعالى صوتاً  باكياً داعياً وراجياً ينطلق من </a:t>
            </a:r>
            <a:r>
              <a:rPr lang="ar-SA" sz="1600" b="1" dirty="0" err="1">
                <a:latin typeface="20"/>
                <a:ea typeface="Calibri" pitchFamily="34" charset="0"/>
                <a:cs typeface="Simplified Arabic" pitchFamily="18" charset="-78"/>
              </a:rPr>
              <a:t>أعالى</a:t>
            </a:r>
            <a:r>
              <a:rPr lang="ar-SA" sz="1600" b="1" dirty="0">
                <a:latin typeface="20"/>
                <a:ea typeface="Calibri" pitchFamily="34" charset="0"/>
                <a:cs typeface="Simplified Arabic" pitchFamily="18" charset="-78"/>
              </a:rPr>
              <a:t> جبل الرحمة على صعيد عرفات كله أمل ورجاء أن يجيب الله سبحانه وتعالى دعاءه ويحقق رجاءه. إنه المسلم الجديد ( </a:t>
            </a:r>
            <a:r>
              <a:rPr lang="ar-SA" sz="1600" b="1" dirty="0" err="1">
                <a:latin typeface="20"/>
                <a:ea typeface="Calibri" pitchFamily="34" charset="0"/>
                <a:cs typeface="Simplified Arabic" pitchFamily="18" charset="-78"/>
              </a:rPr>
              <a:t>ميلفين</a:t>
            </a:r>
            <a:r>
              <a:rPr lang="ar-SA" sz="1600" b="1" dirty="0">
                <a:latin typeface="20"/>
                <a:ea typeface="Calibri" pitchFamily="34" charset="0"/>
                <a:cs typeface="Simplified Arabic" pitchFamily="18" charset="-78"/>
              </a:rPr>
              <a:t> </a:t>
            </a:r>
            <a:r>
              <a:rPr lang="ar-SA" sz="1600" b="1" dirty="0" err="1">
                <a:latin typeface="20"/>
                <a:ea typeface="Calibri" pitchFamily="34" charset="0"/>
                <a:cs typeface="Simplified Arabic" pitchFamily="18" charset="-78"/>
              </a:rPr>
              <a:t>ماغلاسانج</a:t>
            </a:r>
            <a:r>
              <a:rPr lang="ar-SA" sz="1600" b="1" dirty="0">
                <a:latin typeface="20"/>
                <a:ea typeface="Calibri" pitchFamily="34" charset="0"/>
                <a:cs typeface="Simplified Arabic" pitchFamily="18" charset="-78"/>
              </a:rPr>
              <a:t> ) من الجالية الفلبينية والذي أسلم قبل سنوات وسمى نفسه (عبدالعزيز ) وتم اختياره ضمن المشاركين في رحلة الحج لهذا العام الخاصة (بجمعية العناية بالمسلم الجديد بالدمام ) . أهله جميعهم غير مسلمين وعلى النصرانية وأبوه من كبار </a:t>
            </a:r>
            <a:r>
              <a:rPr lang="ar-SA" sz="1600" b="1" dirty="0" smtClean="0">
                <a:latin typeface="20"/>
                <a:ea typeface="Calibri" pitchFamily="34" charset="0"/>
                <a:cs typeface="Simplified Arabic" pitchFamily="18" charset="-78"/>
              </a:rPr>
              <a:t>القساوسة.  </a:t>
            </a:r>
            <a:endParaRPr lang="en-US" sz="1600" b="1" dirty="0">
              <a:latin typeface="20"/>
              <a:ea typeface="Calibri" pitchFamily="34" charset="0"/>
              <a:cs typeface="Simplified Arabic" pitchFamily="18" charset="-78"/>
            </a:endParaRPr>
          </a:p>
          <a:p>
            <a:pPr algn="just"/>
            <a:r>
              <a:rPr lang="ar-SA" sz="1600" b="1" dirty="0">
                <a:latin typeface="20"/>
                <a:ea typeface="Calibri" pitchFamily="34" charset="0"/>
                <a:cs typeface="Simplified Arabic" pitchFamily="18" charset="-78"/>
              </a:rPr>
              <a:t>حاول الأخ عبدالعزيز كثيراً دعوة أبيه للإسلام  ولكنه رفض </a:t>
            </a:r>
            <a:r>
              <a:rPr lang="ar-SA" sz="1600" b="1" dirty="0" smtClean="0">
                <a:latin typeface="20"/>
                <a:ea typeface="Calibri" pitchFamily="34" charset="0"/>
                <a:cs typeface="Simplified Arabic" pitchFamily="18" charset="-78"/>
              </a:rPr>
              <a:t>بشدة </a:t>
            </a:r>
            <a:r>
              <a:rPr lang="ar-SA" sz="1600" b="1" dirty="0">
                <a:latin typeface="20"/>
                <a:ea typeface="Calibri" pitchFamily="34" charset="0"/>
                <a:cs typeface="Simplified Arabic" pitchFamily="18" charset="-78"/>
              </a:rPr>
              <a:t>، فتركه والتزم </a:t>
            </a:r>
            <a:r>
              <a:rPr lang="ar-SA" sz="1600" b="1" dirty="0" smtClean="0">
                <a:latin typeface="20"/>
                <a:ea typeface="Calibri" pitchFamily="34" charset="0"/>
                <a:cs typeface="Simplified Arabic" pitchFamily="18" charset="-78"/>
              </a:rPr>
              <a:t>الصمت، </a:t>
            </a:r>
            <a:r>
              <a:rPr lang="ar-SA" sz="1600" b="1" dirty="0">
                <a:latin typeface="20"/>
                <a:ea typeface="Calibri" pitchFamily="34" charset="0"/>
                <a:cs typeface="Simplified Arabic" pitchFamily="18" charset="-78"/>
              </a:rPr>
              <a:t>تركه وقلبه يتقطع حسرة على عناد ابيه وصدوده عن الحق واعراضه عنه. يقول الأخ عبدالعزيز أنا أعلم  أن الإسلام هو الدين الصحيح وأريد أن يسلم ابي حتى لا يكون مصيره </a:t>
            </a:r>
            <a:r>
              <a:rPr lang="ar-SA" sz="1600" b="1" dirty="0" smtClean="0">
                <a:latin typeface="20"/>
                <a:ea typeface="Calibri" pitchFamily="34" charset="0"/>
                <a:cs typeface="Simplified Arabic" pitchFamily="18" charset="-78"/>
              </a:rPr>
              <a:t>النار ، وعندما </a:t>
            </a:r>
            <a:r>
              <a:rPr lang="ar-SA" sz="1600" b="1" dirty="0">
                <a:latin typeface="20"/>
                <a:ea typeface="Calibri" pitchFamily="34" charset="0"/>
                <a:cs typeface="Simplified Arabic" pitchFamily="18" charset="-78"/>
              </a:rPr>
              <a:t>جاءتني رسالة اختياري للحج .. فرحت فرحاً شديداً  وفي  صعيد عرفات رفعت يدي وسألت الله أن يهدي أبي  للإسلام لقد دعوت ودعوت حتى بكيت ، وعندما رجعنا الى منى اتصل بي أحد أصدقائي وقال لي هل يمكن أن تعطيني رقم هاتف أبيك أحدثه عن الإسلام،  فقلت له نعم وبكل تأكيد ... وما هي إلاّ  لحظات حتى عاود الاتصال بي ليبشرني بإسلام أبي .. فجلست أبكي فرحاً  أن  استجاب الله دعوتي وهدى أبي إلى دين الإسلام.(إِنَّكَ لَا تَهْدِى مَنْ أَحْبَبْتَ </a:t>
            </a:r>
            <a:r>
              <a:rPr lang="ar-SA" sz="1600" b="1" dirty="0" err="1">
                <a:latin typeface="20"/>
                <a:ea typeface="Calibri" pitchFamily="34" charset="0"/>
                <a:cs typeface="Simplified Arabic" pitchFamily="18" charset="-78"/>
              </a:rPr>
              <a:t>وَلَٰكِنَّ</a:t>
            </a:r>
            <a:r>
              <a:rPr lang="ar-SA" sz="1600" b="1" dirty="0">
                <a:latin typeface="20"/>
                <a:ea typeface="Calibri" pitchFamily="34" charset="0"/>
                <a:cs typeface="Simplified Arabic" pitchFamily="18" charset="-78"/>
              </a:rPr>
              <a:t> </a:t>
            </a:r>
            <a:r>
              <a:rPr lang="ar-SA" sz="1600" b="1" dirty="0" err="1">
                <a:latin typeface="20"/>
                <a:ea typeface="Calibri" pitchFamily="34" charset="0"/>
                <a:cs typeface="Simplified Arabic" pitchFamily="18" charset="-78"/>
              </a:rPr>
              <a:t>ٱللَّهَ</a:t>
            </a:r>
            <a:r>
              <a:rPr lang="ar-SA" sz="1600" b="1" dirty="0">
                <a:latin typeface="20"/>
                <a:ea typeface="Calibri" pitchFamily="34" charset="0"/>
                <a:cs typeface="Simplified Arabic" pitchFamily="18" charset="-78"/>
              </a:rPr>
              <a:t> يَهْدِى مَن </a:t>
            </a:r>
            <a:r>
              <a:rPr lang="ar-SA" sz="1600" b="1" dirty="0" err="1">
                <a:latin typeface="20"/>
                <a:ea typeface="Calibri" pitchFamily="34" charset="0"/>
                <a:cs typeface="Simplified Arabic" pitchFamily="18" charset="-78"/>
              </a:rPr>
              <a:t>يَشَآءُ</a:t>
            </a:r>
            <a:r>
              <a:rPr lang="ar-SA" sz="1600" b="1" dirty="0">
                <a:latin typeface="20"/>
                <a:ea typeface="Calibri" pitchFamily="34" charset="0"/>
                <a:cs typeface="Simplified Arabic" pitchFamily="18" charset="-78"/>
              </a:rPr>
              <a:t> ۚ وَهُوَ أَعْلَمُ </a:t>
            </a:r>
            <a:r>
              <a:rPr lang="ar-SA" sz="1600" b="1" dirty="0" err="1">
                <a:latin typeface="20"/>
                <a:ea typeface="Calibri" pitchFamily="34" charset="0"/>
                <a:cs typeface="Simplified Arabic" pitchFamily="18" charset="-78"/>
              </a:rPr>
              <a:t>بِٱلْمُهْتَدِينَ</a:t>
            </a:r>
            <a:r>
              <a:rPr lang="ar-SA" sz="1600" b="1" dirty="0" smtClean="0">
                <a:latin typeface="20"/>
                <a:ea typeface="Calibri" pitchFamily="34" charset="0"/>
                <a:cs typeface="Simplified Arabic" pitchFamily="18" charset="-78"/>
              </a:rPr>
              <a:t>). </a:t>
            </a:r>
            <a:endParaRPr lang="ar-SA" sz="1600" b="1" dirty="0">
              <a:latin typeface="20"/>
              <a:ea typeface="Calibri" pitchFamily="34" charset="0"/>
              <a:cs typeface="Simplified Arabic" pitchFamily="18" charset="-78"/>
            </a:endParaRPr>
          </a:p>
          <a:p>
            <a:pPr algn="just"/>
            <a:endParaRPr lang="en-US" sz="1600" dirty="0">
              <a:latin typeface="20"/>
            </a:endParaRPr>
          </a:p>
          <a:p>
            <a:pPr algn="just"/>
            <a:endParaRPr lang="en-US" sz="1600" dirty="0">
              <a:latin typeface="20"/>
            </a:endParaRPr>
          </a:p>
        </p:txBody>
      </p:sp>
      <p:pic>
        <p:nvPicPr>
          <p:cNvPr id="10" name="Picture 20"/>
          <p:cNvPicPr/>
          <p:nvPr/>
        </p:nvPicPr>
        <p:blipFill>
          <a:blip r:embed="rId2" cstate="print">
            <a:extLst>
              <a:ext uri="{28A0092B-C50C-407E-A947-70E740481C1C}">
                <a14:useLocalDpi xmlns:a14="http://schemas.microsoft.com/office/drawing/2010/main" val="0"/>
              </a:ext>
            </a:extLst>
          </a:blip>
          <a:stretch>
            <a:fillRect/>
          </a:stretch>
        </p:blipFill>
        <p:spPr bwMode="auto">
          <a:xfrm>
            <a:off x="6156176" y="4653136"/>
            <a:ext cx="2448272" cy="1823834"/>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1" name="Picture 20"/>
          <p:cNvPicPr/>
          <p:nvPr/>
        </p:nvPicPr>
        <p:blipFill>
          <a:blip r:embed="rId3" cstate="print">
            <a:extLst>
              <a:ext uri="{28A0092B-C50C-407E-A947-70E740481C1C}">
                <a14:useLocalDpi xmlns:a14="http://schemas.microsoft.com/office/drawing/2010/main" val="0"/>
              </a:ext>
            </a:extLst>
          </a:blip>
          <a:stretch>
            <a:fillRect/>
          </a:stretch>
        </p:blipFill>
        <p:spPr bwMode="auto">
          <a:xfrm>
            <a:off x="3491880" y="4645753"/>
            <a:ext cx="2448272" cy="1823834"/>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2" name="Picture 20"/>
          <p:cNvPicPr/>
          <p:nvPr/>
        </p:nvPicPr>
        <p:blipFill>
          <a:blip r:embed="rId4">
            <a:extLst>
              <a:ext uri="{28A0092B-C50C-407E-A947-70E740481C1C}">
                <a14:useLocalDpi xmlns:a14="http://schemas.microsoft.com/office/drawing/2010/main" val="0"/>
              </a:ext>
            </a:extLst>
          </a:blip>
          <a:stretch>
            <a:fillRect/>
          </a:stretch>
        </p:blipFill>
        <p:spPr bwMode="auto">
          <a:xfrm>
            <a:off x="827584" y="4622119"/>
            <a:ext cx="2448272" cy="1831217"/>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sp>
        <p:nvSpPr>
          <p:cNvPr id="18" name="مستطيل مستدير الزوايا 17"/>
          <p:cNvSpPr/>
          <p:nvPr/>
        </p:nvSpPr>
        <p:spPr>
          <a:xfrm>
            <a:off x="3347864" y="620688"/>
            <a:ext cx="3172347" cy="548680"/>
          </a:xfrm>
          <a:prstGeom prst="roundRect">
            <a:avLst/>
          </a:prstGeom>
          <a:gradFill flip="none" rotWithShape="1">
            <a:gsLst>
              <a:gs pos="27000">
                <a:srgbClr val="C3986D">
                  <a:tint val="75000"/>
                  <a:shade val="85000"/>
                  <a:satMod val="230000"/>
                </a:srgbClr>
              </a:gs>
              <a:gs pos="25000">
                <a:srgbClr val="C3986D">
                  <a:tint val="90000"/>
                  <a:shade val="70000"/>
                  <a:satMod val="220000"/>
                </a:srgbClr>
              </a:gs>
              <a:gs pos="50000">
                <a:srgbClr val="C3986D">
                  <a:tint val="90000"/>
                  <a:shade val="58000"/>
                  <a:satMod val="225000"/>
                </a:srgbClr>
              </a:gs>
              <a:gs pos="57000">
                <a:srgbClr val="C3986D">
                  <a:tint val="90000"/>
                  <a:shade val="58000"/>
                  <a:satMod val="225000"/>
                </a:srgbClr>
              </a:gs>
              <a:gs pos="80000">
                <a:srgbClr val="C3986D">
                  <a:tint val="90000"/>
                  <a:shade val="69000"/>
                  <a:satMod val="220000"/>
                </a:srgbClr>
              </a:gs>
              <a:gs pos="76000">
                <a:srgbClr val="C3986D">
                  <a:tint val="77000"/>
                  <a:shade val="80000"/>
                  <a:satMod val="230000"/>
                </a:srgbClr>
              </a:gs>
            </a:gsLst>
            <a:lin ang="8100000" scaled="1"/>
            <a:tileRect/>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2400" b="1" i="0" u="none" strike="noStrike" kern="0" cap="none" spc="50" normalizeH="0" baseline="0" noProof="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حجّ .. فأسلم أبوه</a:t>
            </a:r>
            <a:endParaRPr kumimoji="0" lang="ar-SA" sz="2400" b="1" i="0" u="none" strike="noStrike" kern="0" cap="none" spc="50" normalizeH="0" baseline="0" noProof="0" dirty="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mn-ea"/>
              <a:cs typeface="Simplified Arabic" pitchFamily="18" charset="-78"/>
            </a:endParaRPr>
          </a:p>
        </p:txBody>
      </p:sp>
      <p:pic>
        <p:nvPicPr>
          <p:cNvPr id="8" name="Picture 2" descr="C:\Users\User\Desktop\الشعار مفرغ  copy.png">
            <a:extLst>
              <a:ext uri="{FF2B5EF4-FFF2-40B4-BE49-F238E27FC236}">
                <a16:creationId xmlns="" xmlns:a16="http://schemas.microsoft.com/office/drawing/2014/main" id="{873DA05B-4F51-AC24-54A8-A5C9B5544FCF}"/>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7668344" y="-22447"/>
            <a:ext cx="1475656" cy="1552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973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80">
                                          <p:stCondLst>
                                            <p:cond delay="0"/>
                                          </p:stCondLst>
                                        </p:cTn>
                                        <p:tgtEl>
                                          <p:spTgt spid="18"/>
                                        </p:tgtEl>
                                      </p:cBhvr>
                                    </p:animEffect>
                                    <p:anim calcmode="lin" valueType="num">
                                      <p:cBhvr>
                                        <p:cTn id="8"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3" dur="26">
                                          <p:stCondLst>
                                            <p:cond delay="650"/>
                                          </p:stCondLst>
                                        </p:cTn>
                                        <p:tgtEl>
                                          <p:spTgt spid="18"/>
                                        </p:tgtEl>
                                      </p:cBhvr>
                                      <p:to x="100000" y="60000"/>
                                    </p:animScale>
                                    <p:animScale>
                                      <p:cBhvr>
                                        <p:cTn id="14" dur="166" decel="50000">
                                          <p:stCondLst>
                                            <p:cond delay="676"/>
                                          </p:stCondLst>
                                        </p:cTn>
                                        <p:tgtEl>
                                          <p:spTgt spid="18"/>
                                        </p:tgtEl>
                                      </p:cBhvr>
                                      <p:to x="100000" y="100000"/>
                                    </p:animScale>
                                    <p:animScale>
                                      <p:cBhvr>
                                        <p:cTn id="15" dur="26">
                                          <p:stCondLst>
                                            <p:cond delay="1312"/>
                                          </p:stCondLst>
                                        </p:cTn>
                                        <p:tgtEl>
                                          <p:spTgt spid="18"/>
                                        </p:tgtEl>
                                      </p:cBhvr>
                                      <p:to x="100000" y="80000"/>
                                    </p:animScale>
                                    <p:animScale>
                                      <p:cBhvr>
                                        <p:cTn id="16" dur="166" decel="50000">
                                          <p:stCondLst>
                                            <p:cond delay="1338"/>
                                          </p:stCondLst>
                                        </p:cTn>
                                        <p:tgtEl>
                                          <p:spTgt spid="18"/>
                                        </p:tgtEl>
                                      </p:cBhvr>
                                      <p:to x="100000" y="100000"/>
                                    </p:animScale>
                                    <p:animScale>
                                      <p:cBhvr>
                                        <p:cTn id="17" dur="26">
                                          <p:stCondLst>
                                            <p:cond delay="1642"/>
                                          </p:stCondLst>
                                        </p:cTn>
                                        <p:tgtEl>
                                          <p:spTgt spid="18"/>
                                        </p:tgtEl>
                                      </p:cBhvr>
                                      <p:to x="100000" y="90000"/>
                                    </p:animScale>
                                    <p:animScale>
                                      <p:cBhvr>
                                        <p:cTn id="18" dur="166" decel="50000">
                                          <p:stCondLst>
                                            <p:cond delay="1668"/>
                                          </p:stCondLst>
                                        </p:cTn>
                                        <p:tgtEl>
                                          <p:spTgt spid="18"/>
                                        </p:tgtEl>
                                      </p:cBhvr>
                                      <p:to x="100000" y="100000"/>
                                    </p:animScale>
                                    <p:animScale>
                                      <p:cBhvr>
                                        <p:cTn id="19" dur="26">
                                          <p:stCondLst>
                                            <p:cond delay="1808"/>
                                          </p:stCondLst>
                                        </p:cTn>
                                        <p:tgtEl>
                                          <p:spTgt spid="18"/>
                                        </p:tgtEl>
                                      </p:cBhvr>
                                      <p:to x="100000" y="95000"/>
                                    </p:animScale>
                                    <p:animScale>
                                      <p:cBhvr>
                                        <p:cTn id="20" dur="166" decel="50000">
                                          <p:stCondLst>
                                            <p:cond delay="1834"/>
                                          </p:stCondLst>
                                        </p:cTn>
                                        <p:tgtEl>
                                          <p:spTgt spid="1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115616" y="1412776"/>
            <a:ext cx="7632848" cy="1692771"/>
          </a:xfrm>
          <a:prstGeom prst="rect">
            <a:avLst/>
          </a:prstGeom>
        </p:spPr>
        <p:txBody>
          <a:bodyPr wrap="square">
            <a:spAutoFit/>
          </a:bodyPr>
          <a:lstStyle/>
          <a:p>
            <a:pPr algn="just"/>
            <a:r>
              <a:rPr lang="ar-SA" sz="2000" b="1" dirty="0">
                <a:solidFill>
                  <a:schemeClr val="accent2">
                    <a:lumMod val="50000"/>
                  </a:schemeClr>
                </a:solidFill>
                <a:latin typeface="Simplified Arabic" pitchFamily="18" charset="-78"/>
                <a:cs typeface="Simplified Arabic" pitchFamily="18" charset="-78"/>
              </a:rPr>
              <a:t>قام القسم خلال هذه الفترة بتنفيذ دروس تعليمية ورسائل دعوية عبر وسائل التواصل الإجتماعي (التيلغرام/الواتساب/الزوم) هدفت إلى تعليم المهتديات الجدد مباديء الدين الإسلامي وأسسه وتوعية وتعليم المسلمات منهن ما يهمهن من أمور الدين وشريعته ، كما هدفت إلى دعوة غير المسلمات منهن إلى دين الإسلام وإبراز محاسنه وإزالة الشبهات لديهن. </a:t>
            </a:r>
            <a:endParaRPr lang="en-US" sz="2000" b="1" dirty="0">
              <a:solidFill>
                <a:schemeClr val="accent2">
                  <a:lumMod val="50000"/>
                </a:schemeClr>
              </a:solidFill>
              <a:latin typeface="Simplified Arabic" pitchFamily="18" charset="-78"/>
              <a:cs typeface="Simplified Arabic" pitchFamily="18" charset="-78"/>
            </a:endParaRPr>
          </a:p>
          <a:p>
            <a:pPr lvl="0" algn="l" rtl="0" eaLnBrk="0" fontAlgn="base" hangingPunct="0">
              <a:spcBef>
                <a:spcPct val="0"/>
              </a:spcBef>
              <a:spcAft>
                <a:spcPct val="0"/>
              </a:spcAft>
            </a:pPr>
            <a:endParaRPr lang="en-US" sz="2400" dirty="0">
              <a:solidFill>
                <a:schemeClr val="tx2"/>
              </a:solidFill>
              <a:latin typeface="Arial" pitchFamily="34" charset="0"/>
              <a:cs typeface="Arial" pitchFamily="34" charset="0"/>
            </a:endParaRPr>
          </a:p>
        </p:txBody>
      </p:sp>
      <p:sp>
        <p:nvSpPr>
          <p:cNvPr id="14" name="مستطيل مستدير الزوايا 13"/>
          <p:cNvSpPr/>
          <p:nvPr/>
        </p:nvSpPr>
        <p:spPr>
          <a:xfrm>
            <a:off x="5220072" y="2780928"/>
            <a:ext cx="3240360" cy="444292"/>
          </a:xfrm>
          <a:prstGeom prst="roundRect">
            <a:avLst/>
          </a:prstGeom>
          <a:gradFill flip="none" rotWithShape="1">
            <a:gsLst>
              <a:gs pos="86000">
                <a:srgbClr val="648C3C"/>
              </a:gs>
              <a:gs pos="2500">
                <a:srgbClr val="FBEEC9">
                  <a:lumMod val="75000"/>
                </a:srgbClr>
              </a:gs>
              <a:gs pos="40000">
                <a:srgbClr val="DDEBCF"/>
              </a:gs>
              <a:gs pos="98000">
                <a:srgbClr val="336600"/>
              </a:gs>
              <a:gs pos="100000">
                <a:srgbClr val="156B13"/>
              </a:gs>
            </a:gsLst>
            <a:lin ang="2700000" scaled="0"/>
            <a:tileRect/>
          </a:gradFill>
          <a:ln w="10000" cap="flat" cmpd="sng" algn="ctr">
            <a:solidFill>
              <a:srgbClr val="C3986D"/>
            </a:solidFill>
            <a:prstDash val="solid"/>
          </a:ln>
          <a:effectLst>
            <a:glow rad="101600">
              <a:srgbClr val="FBEEC9">
                <a:lumMod val="500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2000" b="1" i="0" u="none" strike="noStrike" kern="0" cap="none" spc="50" normalizeH="0" baseline="0" noProof="0" dirty="0" smtClean="0">
                <a:ln w="11430">
                  <a:solidFill>
                    <a:srgbClr val="003300"/>
                  </a:solidFill>
                </a:ln>
                <a:solidFill>
                  <a:srgbClr val="003300"/>
                </a:solidFill>
                <a:effectLst>
                  <a:glow rad="63500">
                    <a:srgbClr val="000066">
                      <a:alpha val="40000"/>
                    </a:srgbClr>
                  </a:glow>
                  <a:outerShdw blurRad="76200" dist="50800" dir="5400000" algn="tl" rotWithShape="0">
                    <a:srgbClr val="000066">
                      <a:alpha val="65000"/>
                    </a:srgbClr>
                  </a:outerShdw>
                </a:effectLst>
                <a:uLnTx/>
                <a:uFillTx/>
                <a:latin typeface="Simplified Arabic" pitchFamily="18" charset="-78"/>
                <a:ea typeface="Times New Roman"/>
                <a:cs typeface="Simplified Arabic" pitchFamily="18" charset="-78"/>
              </a:rPr>
              <a:t>الدروس والأنشطة للمهتديات الجدد</a:t>
            </a:r>
            <a:endParaRPr kumimoji="0" lang="ar-SA" sz="2000" b="1" i="0" u="none" strike="noStrike" kern="0" cap="none" spc="50" normalizeH="0" baseline="0" noProof="0" dirty="0">
              <a:ln w="11430">
                <a:solidFill>
                  <a:srgbClr val="003300"/>
                </a:solidFill>
              </a:ln>
              <a:solidFill>
                <a:srgbClr val="003300"/>
              </a:solidFill>
              <a:effectLst>
                <a:glow rad="63500">
                  <a:srgbClr val="000066">
                    <a:alpha val="40000"/>
                  </a:srgbClr>
                </a:glow>
                <a:outerShdw blurRad="76200" dist="50800" dir="5400000" algn="tl" rotWithShape="0">
                  <a:srgbClr val="000066">
                    <a:alpha val="65000"/>
                  </a:srgbClr>
                </a:outerShdw>
              </a:effectLst>
              <a:uLnTx/>
              <a:uFillTx/>
              <a:latin typeface="Simplified Arabic" pitchFamily="18" charset="-78"/>
              <a:cs typeface="Simplified Arabic" pitchFamily="18" charset="-78"/>
            </a:endParaRPr>
          </a:p>
        </p:txBody>
      </p:sp>
      <p:graphicFrame>
        <p:nvGraphicFramePr>
          <p:cNvPr id="15" name="جدول 14"/>
          <p:cNvGraphicFramePr>
            <a:graphicFrameLocks noGrp="1"/>
          </p:cNvGraphicFramePr>
          <p:nvPr>
            <p:extLst>
              <p:ext uri="{D42A27DB-BD31-4B8C-83A1-F6EECF244321}">
                <p14:modId xmlns:p14="http://schemas.microsoft.com/office/powerpoint/2010/main" val="1640289125"/>
              </p:ext>
            </p:extLst>
          </p:nvPr>
        </p:nvGraphicFramePr>
        <p:xfrm>
          <a:off x="5076056" y="3284984"/>
          <a:ext cx="3672408" cy="2781153"/>
        </p:xfrm>
        <a:graphic>
          <a:graphicData uri="http://schemas.openxmlformats.org/drawingml/2006/table">
            <a:tbl>
              <a:tblPr rtl="1" firstRow="1" firstCol="1" bandRow="1">
                <a:effectLst>
                  <a:outerShdw blurRad="50800" dist="38100" dir="2700000" algn="tl" rotWithShape="0">
                    <a:srgbClr val="669900">
                      <a:alpha val="40000"/>
                    </a:srgbClr>
                  </a:outerShdw>
                </a:effectLst>
              </a:tblPr>
              <a:tblGrid>
                <a:gridCol w="452396"/>
                <a:gridCol w="1007439"/>
                <a:gridCol w="898038"/>
                <a:gridCol w="1314535"/>
              </a:tblGrid>
              <a:tr h="382734">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a:r>
                        <a:rPr lang="ar-SA" sz="2000" dirty="0" smtClean="0">
                          <a:solidFill>
                            <a:srgbClr val="003300"/>
                          </a:solidFill>
                          <a:latin typeface="Simplified Arabic" pitchFamily="18" charset="-78"/>
                          <a:cs typeface="Simplified Arabic" pitchFamily="18" charset="-78"/>
                        </a:rPr>
                        <a:t>م.</a:t>
                      </a:r>
                      <a:endParaRPr lang="en-US" sz="2000" dirty="0">
                        <a:solidFill>
                          <a:srgbClr val="003300"/>
                        </a:solidFill>
                        <a:latin typeface="Simplified Arabic" pitchFamily="18" charset="-78"/>
                        <a:cs typeface="Simplified Arabic" pitchFamily="18" charset="-78"/>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a:r>
                        <a:rPr lang="ar-SA" sz="1800" dirty="0" smtClean="0">
                          <a:solidFill>
                            <a:srgbClr val="003300"/>
                          </a:solidFill>
                          <a:latin typeface="Simplified Arabic" pitchFamily="18" charset="-78"/>
                          <a:cs typeface="Simplified Arabic" pitchFamily="18" charset="-78"/>
                        </a:rPr>
                        <a:t>اللــــــغة</a:t>
                      </a:r>
                      <a:endParaRPr lang="en-US" sz="1800" dirty="0">
                        <a:solidFill>
                          <a:srgbClr val="003300"/>
                        </a:solidFill>
                        <a:latin typeface="Simplified Arabic" pitchFamily="18" charset="-78"/>
                        <a:cs typeface="Simplified Arabic" pitchFamily="18" charset="-78"/>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a:r>
                        <a:rPr lang="ar-SA" sz="1800" dirty="0" smtClean="0">
                          <a:solidFill>
                            <a:srgbClr val="003300"/>
                          </a:solidFill>
                          <a:latin typeface="Simplified Arabic" pitchFamily="18" charset="-78"/>
                          <a:cs typeface="Simplified Arabic" pitchFamily="18" charset="-78"/>
                        </a:rPr>
                        <a:t> الأنشطة</a:t>
                      </a:r>
                      <a:endParaRPr lang="en-US" sz="1800" dirty="0">
                        <a:solidFill>
                          <a:srgbClr val="003300"/>
                        </a:solidFill>
                        <a:latin typeface="Simplified Arabic" pitchFamily="18" charset="-78"/>
                        <a:cs typeface="Simplified Arabic" pitchFamily="18" charset="-78"/>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800" dirty="0" smtClean="0">
                          <a:solidFill>
                            <a:srgbClr val="003300"/>
                          </a:solidFill>
                          <a:latin typeface="Simplified Arabic" pitchFamily="18" charset="-78"/>
                          <a:cs typeface="Simplified Arabic" pitchFamily="18" charset="-78"/>
                        </a:rPr>
                        <a:t> المستفيدات</a:t>
                      </a:r>
                      <a:endParaRPr lang="en-US" sz="1800" dirty="0" smtClean="0">
                        <a:solidFill>
                          <a:srgbClr val="003300"/>
                        </a:solidFill>
                        <a:latin typeface="Simplified Arabic" pitchFamily="18" charset="-78"/>
                        <a:cs typeface="Simplified Arabic" pitchFamily="18" charset="-78"/>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r>
              <a:tr h="386958">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a:r>
                        <a:rPr lang="ar-SA" sz="2000" b="1" dirty="0" smtClean="0">
                          <a:solidFill>
                            <a:srgbClr val="003300"/>
                          </a:solidFill>
                          <a:latin typeface="Simplified Arabic" pitchFamily="18" charset="-78"/>
                          <a:cs typeface="Simplified Arabic" pitchFamily="18" charset="-78"/>
                        </a:rPr>
                        <a:t>1</a:t>
                      </a:r>
                      <a:endParaRPr lang="en-US" sz="2000" b="1" dirty="0">
                        <a:solidFill>
                          <a:srgbClr val="003300"/>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r>
                        <a:rPr lang="ar-SA" sz="1800" b="1" dirty="0" smtClean="0">
                          <a:solidFill>
                            <a:schemeClr val="tx1"/>
                          </a:solidFill>
                          <a:latin typeface="Simplified Arabic" pitchFamily="18" charset="-78"/>
                          <a:cs typeface="Simplified Arabic" pitchFamily="18" charset="-78"/>
                        </a:rPr>
                        <a:t>الإثيوبية</a:t>
                      </a:r>
                      <a:endParaRPr lang="en-US" sz="1800" b="1" dirty="0">
                        <a:solidFill>
                          <a:schemeClr val="tx1"/>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dirty="0" smtClean="0">
                          <a:solidFill>
                            <a:schemeClr val="tx1"/>
                          </a:solidFill>
                          <a:latin typeface="Simplified Arabic" pitchFamily="18" charset="-78"/>
                          <a:cs typeface="Simplified Arabic" pitchFamily="18" charset="-78"/>
                        </a:rPr>
                        <a:t>32</a:t>
                      </a:r>
                      <a:endParaRPr lang="en-US" sz="1800" b="1" dirty="0">
                        <a:solidFill>
                          <a:schemeClr val="tx1"/>
                        </a:solidFill>
                        <a:latin typeface="Simplified Arabic" pitchFamily="18" charset="-78"/>
                        <a:cs typeface="Simplified Arabic" pitchFamily="18" charset="-78"/>
                      </a:endParaRP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dirty="0" smtClean="0">
                          <a:solidFill>
                            <a:schemeClr val="tx1"/>
                          </a:solidFill>
                          <a:latin typeface="Simplified Arabic" pitchFamily="18" charset="-78"/>
                          <a:cs typeface="Simplified Arabic" pitchFamily="18" charset="-78"/>
                        </a:rPr>
                        <a:t>360</a:t>
                      </a:r>
                      <a:r>
                        <a:rPr lang="ar-SA" sz="1800" b="1" baseline="0" dirty="0" smtClean="0">
                          <a:solidFill>
                            <a:schemeClr val="tx1"/>
                          </a:solidFill>
                          <a:latin typeface="Simplified Arabic" pitchFamily="18" charset="-78"/>
                          <a:cs typeface="Simplified Arabic" pitchFamily="18" charset="-78"/>
                        </a:rPr>
                        <a:t> شخصاً</a:t>
                      </a:r>
                      <a:endParaRPr lang="en-US" sz="1800" b="1" dirty="0">
                        <a:solidFill>
                          <a:schemeClr val="tx1"/>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382734">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a:r>
                        <a:rPr lang="ar-SA" sz="2000" b="1" dirty="0" smtClean="0">
                          <a:solidFill>
                            <a:srgbClr val="003300"/>
                          </a:solidFill>
                          <a:latin typeface="Simplified Arabic" pitchFamily="18" charset="-78"/>
                          <a:cs typeface="Simplified Arabic" pitchFamily="18" charset="-78"/>
                        </a:rPr>
                        <a:t>2</a:t>
                      </a:r>
                      <a:endParaRPr lang="en-US" sz="2000" b="1" dirty="0">
                        <a:solidFill>
                          <a:srgbClr val="003300"/>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dirty="0" smtClean="0">
                          <a:solidFill>
                            <a:schemeClr val="tx1"/>
                          </a:solidFill>
                          <a:latin typeface="Simplified Arabic" pitchFamily="18" charset="-78"/>
                          <a:cs typeface="Simplified Arabic" pitchFamily="18" charset="-78"/>
                        </a:rPr>
                        <a:t>التاميلية</a:t>
                      </a:r>
                      <a:endParaRPr lang="en-US" sz="1800" b="1" dirty="0">
                        <a:solidFill>
                          <a:schemeClr val="tx1"/>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dirty="0" smtClean="0">
                          <a:solidFill>
                            <a:schemeClr val="tx1"/>
                          </a:solidFill>
                          <a:latin typeface="Simplified Arabic" pitchFamily="18" charset="-78"/>
                          <a:cs typeface="Simplified Arabic" pitchFamily="18" charset="-78"/>
                        </a:rPr>
                        <a:t>18</a:t>
                      </a:r>
                      <a:endParaRPr lang="en-US" sz="1800" b="1" dirty="0">
                        <a:solidFill>
                          <a:schemeClr val="tx1"/>
                        </a:solidFill>
                        <a:latin typeface="Simplified Arabic" pitchFamily="18" charset="-78"/>
                        <a:cs typeface="Simplified Arabic" pitchFamily="18" charset="-78"/>
                      </a:endParaRP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baseline="0" dirty="0" smtClean="0">
                          <a:solidFill>
                            <a:schemeClr val="tx1"/>
                          </a:solidFill>
                          <a:latin typeface="Simplified Arabic" pitchFamily="18" charset="-78"/>
                          <a:cs typeface="Simplified Arabic" pitchFamily="18" charset="-78"/>
                        </a:rPr>
                        <a:t>120 شخصاً</a:t>
                      </a:r>
                      <a:endParaRPr lang="en-US" sz="1800" b="1" dirty="0">
                        <a:solidFill>
                          <a:schemeClr val="tx1"/>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395078">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a:r>
                        <a:rPr lang="ar-SA" sz="2000" b="1" dirty="0" smtClean="0">
                          <a:solidFill>
                            <a:srgbClr val="003300"/>
                          </a:solidFill>
                          <a:latin typeface="Simplified Arabic" pitchFamily="18" charset="-78"/>
                          <a:cs typeface="Simplified Arabic" pitchFamily="18" charset="-78"/>
                        </a:rPr>
                        <a:t>3</a:t>
                      </a:r>
                      <a:endParaRPr lang="en-US" sz="2000" b="1" dirty="0">
                        <a:solidFill>
                          <a:srgbClr val="003300"/>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dirty="0" smtClean="0">
                          <a:solidFill>
                            <a:schemeClr val="tx1"/>
                          </a:solidFill>
                          <a:latin typeface="Simplified Arabic" pitchFamily="18" charset="-78"/>
                          <a:cs typeface="Simplified Arabic" pitchFamily="18" charset="-78"/>
                        </a:rPr>
                        <a:t>الاوغندية</a:t>
                      </a:r>
                      <a:endParaRPr lang="en-US" sz="1800" b="1" dirty="0">
                        <a:solidFill>
                          <a:schemeClr val="tx1"/>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dirty="0" smtClean="0">
                          <a:solidFill>
                            <a:schemeClr val="tx1"/>
                          </a:solidFill>
                          <a:latin typeface="Simplified Arabic" pitchFamily="18" charset="-78"/>
                          <a:cs typeface="Simplified Arabic" pitchFamily="18" charset="-78"/>
                        </a:rPr>
                        <a:t>24</a:t>
                      </a:r>
                      <a:endParaRPr lang="en-US" sz="1800" b="1" dirty="0">
                        <a:solidFill>
                          <a:schemeClr val="tx1"/>
                        </a:solidFill>
                        <a:latin typeface="Simplified Arabic" pitchFamily="18" charset="-78"/>
                        <a:cs typeface="Simplified Arabic" pitchFamily="18" charset="-78"/>
                      </a:endParaRP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baseline="0" dirty="0" smtClean="0">
                          <a:solidFill>
                            <a:schemeClr val="tx1"/>
                          </a:solidFill>
                          <a:latin typeface="Simplified Arabic" pitchFamily="18" charset="-78"/>
                          <a:cs typeface="Simplified Arabic" pitchFamily="18" charset="-78"/>
                        </a:rPr>
                        <a:t>160 شخصاً</a:t>
                      </a:r>
                      <a:endParaRPr lang="en-US" sz="1800" b="1" dirty="0">
                        <a:solidFill>
                          <a:schemeClr val="tx1"/>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403713">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a:r>
                        <a:rPr lang="ar-SA" sz="2000" b="1" dirty="0" smtClean="0">
                          <a:solidFill>
                            <a:srgbClr val="003300"/>
                          </a:solidFill>
                          <a:latin typeface="Simplified Arabic" pitchFamily="18" charset="-78"/>
                          <a:cs typeface="Simplified Arabic" pitchFamily="18" charset="-78"/>
                        </a:rPr>
                        <a:t>4</a:t>
                      </a:r>
                      <a:endParaRPr lang="en-US" sz="2000" b="1" dirty="0">
                        <a:solidFill>
                          <a:srgbClr val="003300"/>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dirty="0" smtClean="0">
                          <a:solidFill>
                            <a:schemeClr val="tx1"/>
                          </a:solidFill>
                          <a:latin typeface="Simplified Arabic" pitchFamily="18" charset="-78"/>
                          <a:cs typeface="Simplified Arabic" pitchFamily="18" charset="-78"/>
                        </a:rPr>
                        <a:t>الكينية</a:t>
                      </a:r>
                      <a:endParaRPr lang="en-US" sz="1800" b="1" dirty="0">
                        <a:solidFill>
                          <a:schemeClr val="tx1"/>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dirty="0" smtClean="0">
                          <a:solidFill>
                            <a:schemeClr val="tx1"/>
                          </a:solidFill>
                          <a:latin typeface="Simplified Arabic" pitchFamily="18" charset="-78"/>
                          <a:cs typeface="Simplified Arabic" pitchFamily="18" charset="-78"/>
                        </a:rPr>
                        <a:t>14</a:t>
                      </a:r>
                      <a:endParaRPr lang="en-US" sz="1800" b="1" dirty="0">
                        <a:solidFill>
                          <a:schemeClr val="tx1"/>
                        </a:solidFill>
                        <a:latin typeface="Simplified Arabic" pitchFamily="18" charset="-78"/>
                        <a:cs typeface="Simplified Arabic" pitchFamily="18" charset="-78"/>
                      </a:endParaRP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baseline="0" dirty="0" smtClean="0">
                          <a:solidFill>
                            <a:schemeClr val="tx1"/>
                          </a:solidFill>
                          <a:latin typeface="Simplified Arabic" pitchFamily="18" charset="-78"/>
                          <a:cs typeface="Simplified Arabic" pitchFamily="18" charset="-78"/>
                        </a:rPr>
                        <a:t>180 شخصاً</a:t>
                      </a:r>
                      <a:endParaRPr lang="en-US" sz="1800" b="1" dirty="0">
                        <a:solidFill>
                          <a:schemeClr val="tx1"/>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392543">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a:r>
                        <a:rPr lang="ar-SA" sz="2000" b="1" dirty="0" smtClean="0">
                          <a:solidFill>
                            <a:srgbClr val="003300"/>
                          </a:solidFill>
                          <a:latin typeface="Simplified Arabic" pitchFamily="18" charset="-78"/>
                          <a:cs typeface="Simplified Arabic" pitchFamily="18" charset="-78"/>
                        </a:rPr>
                        <a:t>5</a:t>
                      </a:r>
                      <a:endParaRPr lang="en-US" sz="2000" b="1" dirty="0">
                        <a:solidFill>
                          <a:srgbClr val="003300"/>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dirty="0" smtClean="0">
                          <a:solidFill>
                            <a:schemeClr val="tx1"/>
                          </a:solidFill>
                          <a:latin typeface="Simplified Arabic" pitchFamily="18" charset="-78"/>
                          <a:cs typeface="Simplified Arabic" pitchFamily="18" charset="-78"/>
                        </a:rPr>
                        <a:t>الفلبينية</a:t>
                      </a:r>
                      <a:endParaRPr lang="en-US" sz="1800" b="1" dirty="0">
                        <a:solidFill>
                          <a:schemeClr val="tx1"/>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dirty="0" smtClean="0">
                          <a:solidFill>
                            <a:schemeClr val="tx1"/>
                          </a:solidFill>
                          <a:latin typeface="Simplified Arabic" pitchFamily="18" charset="-78"/>
                          <a:cs typeface="Simplified Arabic" pitchFamily="18" charset="-78"/>
                        </a:rPr>
                        <a:t>45</a:t>
                      </a:r>
                      <a:endParaRPr lang="en-US" sz="1800" b="1" dirty="0">
                        <a:solidFill>
                          <a:schemeClr val="tx1"/>
                        </a:solidFill>
                        <a:latin typeface="Simplified Arabic" pitchFamily="18" charset="-78"/>
                        <a:cs typeface="Simplified Arabic" pitchFamily="18" charset="-78"/>
                      </a:endParaRP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dirty="0" smtClean="0">
                          <a:solidFill>
                            <a:schemeClr val="tx1"/>
                          </a:solidFill>
                          <a:latin typeface="Simplified Arabic" pitchFamily="18" charset="-78"/>
                          <a:cs typeface="Simplified Arabic" pitchFamily="18" charset="-78"/>
                        </a:rPr>
                        <a:t>950 شخصاً</a:t>
                      </a:r>
                      <a:endParaRPr lang="en-US" sz="1800" b="1" dirty="0">
                        <a:solidFill>
                          <a:schemeClr val="tx1"/>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r>
              <a:tr h="392543">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a:endParaRPr lang="en-US" sz="2000" dirty="0">
                        <a:solidFill>
                          <a:srgbClr val="003300"/>
                        </a:solidFill>
                        <a:latin typeface="Simplified Arabic" pitchFamily="18" charset="-78"/>
                        <a:cs typeface="Simplified Arabic" pitchFamily="18" charset="-78"/>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dirty="0" smtClean="0">
                          <a:solidFill>
                            <a:srgbClr val="C00000"/>
                          </a:solidFill>
                          <a:latin typeface="Simplified Arabic" pitchFamily="18" charset="-78"/>
                          <a:cs typeface="Simplified Arabic" pitchFamily="18" charset="-78"/>
                        </a:rPr>
                        <a:t>الاجمالي</a:t>
                      </a:r>
                      <a:r>
                        <a:rPr lang="ar-SA" sz="1800" b="1" baseline="0" dirty="0" smtClean="0">
                          <a:solidFill>
                            <a:srgbClr val="C00000"/>
                          </a:solidFill>
                          <a:latin typeface="Simplified Arabic" pitchFamily="18" charset="-78"/>
                          <a:cs typeface="Simplified Arabic" pitchFamily="18" charset="-78"/>
                        </a:rPr>
                        <a:t> </a:t>
                      </a:r>
                      <a:endParaRPr lang="en-US" sz="1800" b="1" dirty="0">
                        <a:solidFill>
                          <a:srgbClr val="C00000"/>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dirty="0" smtClean="0">
                          <a:solidFill>
                            <a:srgbClr val="C00000"/>
                          </a:solidFill>
                          <a:latin typeface="Simplified Arabic" pitchFamily="18" charset="-78"/>
                          <a:cs typeface="Simplified Arabic" pitchFamily="18" charset="-78"/>
                        </a:rPr>
                        <a:t>133</a:t>
                      </a:r>
                      <a:endParaRPr lang="en-US" sz="1800" b="1" dirty="0">
                        <a:solidFill>
                          <a:srgbClr val="C00000"/>
                        </a:solidFill>
                        <a:latin typeface="Simplified Arabic" pitchFamily="18" charset="-78"/>
                        <a:cs typeface="Simplified Arabic" pitchFamily="18" charset="-78"/>
                      </a:endParaRP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dirty="0" smtClean="0">
                          <a:solidFill>
                            <a:srgbClr val="C00000"/>
                          </a:solidFill>
                          <a:latin typeface="Simplified Arabic" pitchFamily="18" charset="-78"/>
                          <a:cs typeface="Simplified Arabic" pitchFamily="18" charset="-78"/>
                        </a:rPr>
                        <a:t>1770 شخصاً</a:t>
                      </a:r>
                      <a:endParaRPr lang="en-US" sz="1800" b="1" dirty="0">
                        <a:solidFill>
                          <a:srgbClr val="C00000"/>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bl>
          </a:graphicData>
        </a:graphic>
      </p:graphicFrame>
      <p:sp>
        <p:nvSpPr>
          <p:cNvPr id="16" name="مستطيل مستدير الزوايا 15"/>
          <p:cNvSpPr/>
          <p:nvPr/>
        </p:nvSpPr>
        <p:spPr>
          <a:xfrm>
            <a:off x="1331640" y="2800089"/>
            <a:ext cx="3024336" cy="484895"/>
          </a:xfrm>
          <a:prstGeom prst="roundRect">
            <a:avLst/>
          </a:prstGeom>
          <a:gradFill flip="none" rotWithShape="1">
            <a:gsLst>
              <a:gs pos="86000">
                <a:srgbClr val="648C3C"/>
              </a:gs>
              <a:gs pos="2500">
                <a:srgbClr val="FBEEC9">
                  <a:lumMod val="75000"/>
                </a:srgbClr>
              </a:gs>
              <a:gs pos="40000">
                <a:srgbClr val="DDEBCF"/>
              </a:gs>
              <a:gs pos="98000">
                <a:srgbClr val="336600"/>
              </a:gs>
              <a:gs pos="100000">
                <a:srgbClr val="156B13"/>
              </a:gs>
            </a:gsLst>
            <a:lin ang="2700000" scaled="0"/>
            <a:tileRect/>
          </a:gradFill>
          <a:ln w="10000" cap="flat" cmpd="sng" algn="ctr">
            <a:solidFill>
              <a:srgbClr val="C3986D"/>
            </a:solidFill>
            <a:prstDash val="solid"/>
          </a:ln>
          <a:effectLst>
            <a:glow rad="101600">
              <a:srgbClr val="FBEEC9">
                <a:lumMod val="500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2000" b="1" i="0" u="none" strike="noStrike" kern="0" cap="none" spc="50" normalizeH="0" baseline="0" noProof="0" dirty="0" smtClean="0">
                <a:ln w="11430">
                  <a:solidFill>
                    <a:srgbClr val="003300"/>
                  </a:solidFill>
                </a:ln>
                <a:solidFill>
                  <a:srgbClr val="003300"/>
                </a:solidFill>
                <a:effectLst>
                  <a:glow rad="63500">
                    <a:srgbClr val="000066">
                      <a:alpha val="40000"/>
                    </a:srgbClr>
                  </a:glow>
                  <a:outerShdw blurRad="76200" dist="50800" dir="5400000" algn="tl" rotWithShape="0">
                    <a:srgbClr val="000066">
                      <a:alpha val="65000"/>
                    </a:srgbClr>
                  </a:outerShdw>
                </a:effectLst>
                <a:uLnTx/>
                <a:uFillTx/>
                <a:latin typeface="Simplified Arabic" pitchFamily="18" charset="-78"/>
                <a:ea typeface="Times New Roman"/>
                <a:cs typeface="Simplified Arabic" pitchFamily="18" charset="-78"/>
              </a:rPr>
              <a:t>البرامج الدعوية لغير المسلمات</a:t>
            </a:r>
            <a:endParaRPr kumimoji="0" lang="ar-SA" sz="2000" b="1" i="0" u="none" strike="noStrike" kern="0" cap="none" spc="50" normalizeH="0" baseline="0" noProof="0" dirty="0">
              <a:ln w="11430">
                <a:solidFill>
                  <a:srgbClr val="003300"/>
                </a:solidFill>
              </a:ln>
              <a:solidFill>
                <a:srgbClr val="003300"/>
              </a:solidFill>
              <a:effectLst>
                <a:glow rad="63500">
                  <a:srgbClr val="000066">
                    <a:alpha val="40000"/>
                  </a:srgbClr>
                </a:glow>
                <a:outerShdw blurRad="76200" dist="50800" dir="5400000" algn="tl" rotWithShape="0">
                  <a:srgbClr val="000066">
                    <a:alpha val="65000"/>
                  </a:srgbClr>
                </a:outerShdw>
              </a:effectLst>
              <a:uLnTx/>
              <a:uFillTx/>
              <a:latin typeface="Simplified Arabic" pitchFamily="18" charset="-78"/>
              <a:cs typeface="Simplified Arabic" pitchFamily="18" charset="-78"/>
            </a:endParaRPr>
          </a:p>
        </p:txBody>
      </p:sp>
      <p:graphicFrame>
        <p:nvGraphicFramePr>
          <p:cNvPr id="17" name="جدول 16"/>
          <p:cNvGraphicFramePr>
            <a:graphicFrameLocks noGrp="1"/>
          </p:cNvGraphicFramePr>
          <p:nvPr>
            <p:extLst>
              <p:ext uri="{D42A27DB-BD31-4B8C-83A1-F6EECF244321}">
                <p14:modId xmlns:p14="http://schemas.microsoft.com/office/powerpoint/2010/main" val="2525005448"/>
              </p:ext>
            </p:extLst>
          </p:nvPr>
        </p:nvGraphicFramePr>
        <p:xfrm>
          <a:off x="899591" y="3356992"/>
          <a:ext cx="3816425" cy="2742025"/>
        </p:xfrm>
        <a:graphic>
          <a:graphicData uri="http://schemas.openxmlformats.org/drawingml/2006/table">
            <a:tbl>
              <a:tblPr rtl="1" firstRow="1" firstCol="1" bandRow="1">
                <a:effectLst>
                  <a:outerShdw blurRad="50800" dist="38100" dir="2700000" algn="tl" rotWithShape="0">
                    <a:srgbClr val="669900">
                      <a:alpha val="40000"/>
                    </a:srgbClr>
                  </a:outerShdw>
                </a:effectLst>
              </a:tblPr>
              <a:tblGrid>
                <a:gridCol w="503881"/>
                <a:gridCol w="1308285"/>
                <a:gridCol w="853816"/>
                <a:gridCol w="1150443"/>
              </a:tblGrid>
              <a:tr h="432049">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a:r>
                        <a:rPr lang="ar-SA" sz="1800" dirty="0" smtClean="0">
                          <a:solidFill>
                            <a:srgbClr val="003300"/>
                          </a:solidFill>
                          <a:latin typeface="Simplified Arabic" pitchFamily="18" charset="-78"/>
                          <a:cs typeface="Simplified Arabic" pitchFamily="18" charset="-78"/>
                        </a:rPr>
                        <a:t>م.</a:t>
                      </a:r>
                      <a:endParaRPr lang="en-US" sz="1800" dirty="0">
                        <a:solidFill>
                          <a:srgbClr val="003300"/>
                        </a:solidFill>
                        <a:latin typeface="Simplified Arabic" pitchFamily="18" charset="-78"/>
                        <a:cs typeface="Simplified Arabic" pitchFamily="18" charset="-78"/>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a:r>
                        <a:rPr lang="ar-SA" sz="1800" dirty="0" smtClean="0">
                          <a:solidFill>
                            <a:srgbClr val="003300"/>
                          </a:solidFill>
                          <a:latin typeface="Simplified Arabic" pitchFamily="18" charset="-78"/>
                          <a:cs typeface="Simplified Arabic" pitchFamily="18" charset="-78"/>
                        </a:rPr>
                        <a:t>اللــــــغة</a:t>
                      </a:r>
                      <a:endParaRPr lang="en-US" sz="1800" dirty="0">
                        <a:solidFill>
                          <a:srgbClr val="003300"/>
                        </a:solidFill>
                        <a:latin typeface="Simplified Arabic" pitchFamily="18" charset="-78"/>
                        <a:cs typeface="Simplified Arabic" pitchFamily="18" charset="-78"/>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a:r>
                        <a:rPr lang="ar-SA" sz="1800" dirty="0" smtClean="0">
                          <a:solidFill>
                            <a:srgbClr val="003300"/>
                          </a:solidFill>
                          <a:latin typeface="Simplified Arabic" pitchFamily="18" charset="-78"/>
                          <a:cs typeface="Simplified Arabic" pitchFamily="18" charset="-78"/>
                        </a:rPr>
                        <a:t>الأنشطة</a:t>
                      </a:r>
                      <a:endParaRPr lang="en-US" sz="1800" dirty="0">
                        <a:solidFill>
                          <a:srgbClr val="003300"/>
                        </a:solidFill>
                        <a:latin typeface="Simplified Arabic" pitchFamily="18" charset="-78"/>
                        <a:cs typeface="Simplified Arabic" pitchFamily="18" charset="-78"/>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800" dirty="0" smtClean="0">
                          <a:solidFill>
                            <a:srgbClr val="003300"/>
                          </a:solidFill>
                          <a:latin typeface="Simplified Arabic" pitchFamily="18" charset="-78"/>
                          <a:cs typeface="Simplified Arabic" pitchFamily="18" charset="-78"/>
                        </a:rPr>
                        <a:t> المستفيدات</a:t>
                      </a:r>
                      <a:endParaRPr lang="en-US" sz="1800" dirty="0" smtClean="0">
                        <a:solidFill>
                          <a:srgbClr val="003300"/>
                        </a:solidFill>
                        <a:latin typeface="Simplified Arabic" pitchFamily="18" charset="-78"/>
                        <a:cs typeface="Simplified Arabic" pitchFamily="18" charset="-78"/>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r>
              <a:tr h="379961">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a:r>
                        <a:rPr lang="ar-SA" sz="1800" b="1" dirty="0" smtClean="0">
                          <a:solidFill>
                            <a:srgbClr val="003300"/>
                          </a:solidFill>
                          <a:latin typeface="Simplified Arabic" pitchFamily="18" charset="-78"/>
                          <a:cs typeface="Simplified Arabic" pitchFamily="18" charset="-78"/>
                        </a:rPr>
                        <a:t>1</a:t>
                      </a:r>
                      <a:endParaRPr lang="en-US" sz="1800" b="1" dirty="0">
                        <a:solidFill>
                          <a:srgbClr val="003300"/>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dirty="0" smtClean="0">
                          <a:solidFill>
                            <a:schemeClr val="tx1"/>
                          </a:solidFill>
                          <a:latin typeface="Simplified Arabic" pitchFamily="18" charset="-78"/>
                          <a:cs typeface="Simplified Arabic" pitchFamily="18" charset="-78"/>
                        </a:rPr>
                        <a:t>الإثيوبية</a:t>
                      </a:r>
                      <a:endParaRPr lang="en-US" sz="1800" b="1" dirty="0">
                        <a:solidFill>
                          <a:schemeClr val="tx1"/>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dirty="0" smtClean="0">
                          <a:solidFill>
                            <a:schemeClr val="tx1"/>
                          </a:solidFill>
                          <a:latin typeface="Simplified Arabic" pitchFamily="18" charset="-78"/>
                          <a:cs typeface="Simplified Arabic" pitchFamily="18" charset="-78"/>
                        </a:rPr>
                        <a:t>12</a:t>
                      </a:r>
                      <a:endParaRPr lang="en-US" sz="1800" b="1" dirty="0">
                        <a:solidFill>
                          <a:schemeClr val="tx1"/>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baseline="0" dirty="0" smtClean="0">
                          <a:solidFill>
                            <a:schemeClr val="tx1"/>
                          </a:solidFill>
                          <a:latin typeface="Simplified Arabic" pitchFamily="18" charset="-78"/>
                          <a:cs typeface="Simplified Arabic" pitchFamily="18" charset="-78"/>
                        </a:rPr>
                        <a:t>36 شخصاً</a:t>
                      </a:r>
                      <a:endParaRPr lang="en-US" sz="1800" b="1" dirty="0">
                        <a:solidFill>
                          <a:schemeClr val="tx1"/>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379961">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a:r>
                        <a:rPr lang="ar-SA" sz="1800" b="1" dirty="0" smtClean="0">
                          <a:solidFill>
                            <a:srgbClr val="003300"/>
                          </a:solidFill>
                          <a:latin typeface="Simplified Arabic" pitchFamily="18" charset="-78"/>
                          <a:cs typeface="Simplified Arabic" pitchFamily="18" charset="-78"/>
                        </a:rPr>
                        <a:t>2</a:t>
                      </a:r>
                      <a:endParaRPr lang="en-US" sz="1800" b="1" dirty="0">
                        <a:solidFill>
                          <a:srgbClr val="003300"/>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dirty="0" smtClean="0">
                          <a:solidFill>
                            <a:schemeClr val="tx1"/>
                          </a:solidFill>
                          <a:latin typeface="Simplified Arabic" pitchFamily="18" charset="-78"/>
                          <a:cs typeface="Simplified Arabic" pitchFamily="18" charset="-78"/>
                        </a:rPr>
                        <a:t>الإنجليزية</a:t>
                      </a:r>
                      <a:endParaRPr lang="en-US" sz="1800" b="1" dirty="0">
                        <a:solidFill>
                          <a:schemeClr val="tx1"/>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dirty="0" smtClean="0">
                          <a:solidFill>
                            <a:schemeClr val="tx1"/>
                          </a:solidFill>
                          <a:latin typeface="Simplified Arabic" pitchFamily="18" charset="-78"/>
                          <a:cs typeface="Simplified Arabic" pitchFamily="18" charset="-78"/>
                        </a:rPr>
                        <a:t>10</a:t>
                      </a:r>
                      <a:endParaRPr lang="en-US" sz="1800" b="1" dirty="0">
                        <a:solidFill>
                          <a:schemeClr val="tx1"/>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baseline="0" dirty="0" smtClean="0">
                          <a:solidFill>
                            <a:schemeClr val="tx1"/>
                          </a:solidFill>
                          <a:latin typeface="Simplified Arabic" pitchFamily="18" charset="-78"/>
                          <a:cs typeface="Simplified Arabic" pitchFamily="18" charset="-78"/>
                        </a:rPr>
                        <a:t>15 شخصاً</a:t>
                      </a:r>
                      <a:endParaRPr lang="en-US" sz="1800" b="1" dirty="0">
                        <a:solidFill>
                          <a:schemeClr val="tx1"/>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379961">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a:r>
                        <a:rPr lang="ar-SA" sz="1800" b="1" dirty="0" smtClean="0">
                          <a:solidFill>
                            <a:srgbClr val="003300"/>
                          </a:solidFill>
                          <a:latin typeface="Simplified Arabic" pitchFamily="18" charset="-78"/>
                          <a:cs typeface="Simplified Arabic" pitchFamily="18" charset="-78"/>
                        </a:rPr>
                        <a:t>3</a:t>
                      </a:r>
                      <a:endParaRPr lang="en-US" sz="1800" b="1" dirty="0">
                        <a:solidFill>
                          <a:srgbClr val="003300"/>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dirty="0" smtClean="0">
                          <a:solidFill>
                            <a:schemeClr val="tx1"/>
                          </a:solidFill>
                          <a:latin typeface="Simplified Arabic" pitchFamily="18" charset="-78"/>
                          <a:cs typeface="Simplified Arabic" pitchFamily="18" charset="-78"/>
                        </a:rPr>
                        <a:t>الفلبينية</a:t>
                      </a:r>
                      <a:endParaRPr lang="en-US" sz="1800" b="1" dirty="0">
                        <a:solidFill>
                          <a:schemeClr val="tx1"/>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dirty="0" smtClean="0">
                          <a:solidFill>
                            <a:schemeClr val="tx1"/>
                          </a:solidFill>
                          <a:latin typeface="Simplified Arabic" pitchFamily="18" charset="-78"/>
                          <a:cs typeface="Simplified Arabic" pitchFamily="18" charset="-78"/>
                        </a:rPr>
                        <a:t>24</a:t>
                      </a:r>
                      <a:endParaRPr lang="en-US" sz="1800" b="1" dirty="0">
                        <a:solidFill>
                          <a:schemeClr val="tx1"/>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baseline="0" dirty="0" smtClean="0">
                          <a:solidFill>
                            <a:schemeClr val="tx1"/>
                          </a:solidFill>
                          <a:latin typeface="Simplified Arabic" pitchFamily="18" charset="-78"/>
                          <a:cs typeface="Simplified Arabic" pitchFamily="18" charset="-78"/>
                        </a:rPr>
                        <a:t>80 شخصاً</a:t>
                      </a:r>
                      <a:endParaRPr lang="en-US" sz="1800" b="1" dirty="0">
                        <a:solidFill>
                          <a:schemeClr val="tx1"/>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379961">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a:r>
                        <a:rPr lang="ar-SA" sz="1800" b="1" dirty="0" smtClean="0">
                          <a:solidFill>
                            <a:srgbClr val="003300"/>
                          </a:solidFill>
                          <a:latin typeface="Simplified Arabic" pitchFamily="18" charset="-78"/>
                          <a:cs typeface="Simplified Arabic" pitchFamily="18" charset="-78"/>
                        </a:rPr>
                        <a:t>4</a:t>
                      </a:r>
                      <a:endParaRPr lang="en-US" sz="1800" b="1" dirty="0">
                        <a:solidFill>
                          <a:srgbClr val="003300"/>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dirty="0" smtClean="0">
                          <a:solidFill>
                            <a:schemeClr val="tx1"/>
                          </a:solidFill>
                          <a:latin typeface="Simplified Arabic" pitchFamily="18" charset="-78"/>
                          <a:cs typeface="Simplified Arabic" pitchFamily="18" charset="-78"/>
                        </a:rPr>
                        <a:t>السنهالية</a:t>
                      </a:r>
                      <a:endParaRPr lang="en-US" sz="1800" b="1" dirty="0">
                        <a:solidFill>
                          <a:schemeClr val="tx1"/>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dirty="0" smtClean="0">
                          <a:solidFill>
                            <a:schemeClr val="tx1"/>
                          </a:solidFill>
                          <a:latin typeface="Simplified Arabic" pitchFamily="18" charset="-78"/>
                          <a:cs typeface="Simplified Arabic" pitchFamily="18" charset="-78"/>
                        </a:rPr>
                        <a:t>8</a:t>
                      </a:r>
                      <a:endParaRPr lang="en-US" sz="1800" b="1" dirty="0">
                        <a:solidFill>
                          <a:schemeClr val="tx1"/>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dirty="0" smtClean="0">
                          <a:solidFill>
                            <a:schemeClr val="tx1"/>
                          </a:solidFill>
                          <a:latin typeface="Simplified Arabic" pitchFamily="18" charset="-78"/>
                          <a:cs typeface="Simplified Arabic" pitchFamily="18" charset="-78"/>
                        </a:rPr>
                        <a:t>16 شخصاً</a:t>
                      </a:r>
                      <a:endParaRPr lang="en-US" sz="1800" b="1" dirty="0">
                        <a:solidFill>
                          <a:schemeClr val="tx1"/>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424372">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a:r>
                        <a:rPr lang="ar-SA" sz="1800" b="1" dirty="0" smtClean="0">
                          <a:solidFill>
                            <a:srgbClr val="003300"/>
                          </a:solidFill>
                          <a:latin typeface="Simplified Arabic" pitchFamily="18" charset="-78"/>
                          <a:cs typeface="Simplified Arabic" pitchFamily="18" charset="-78"/>
                        </a:rPr>
                        <a:t>5</a:t>
                      </a:r>
                      <a:endParaRPr lang="en-US" sz="1800" b="1" dirty="0">
                        <a:solidFill>
                          <a:srgbClr val="003300"/>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dirty="0" smtClean="0">
                          <a:solidFill>
                            <a:schemeClr val="tx1"/>
                          </a:solidFill>
                          <a:latin typeface="Simplified Arabic" pitchFamily="18" charset="-78"/>
                          <a:cs typeface="Simplified Arabic" pitchFamily="18" charset="-78"/>
                        </a:rPr>
                        <a:t>اللغات</a:t>
                      </a:r>
                      <a:r>
                        <a:rPr lang="ar-SA" sz="1800" b="1" baseline="0" dirty="0" smtClean="0">
                          <a:solidFill>
                            <a:schemeClr val="tx1"/>
                          </a:solidFill>
                          <a:latin typeface="Simplified Arabic" pitchFamily="18" charset="-78"/>
                          <a:cs typeface="Simplified Arabic" pitchFamily="18" charset="-78"/>
                        </a:rPr>
                        <a:t> الأخرى</a:t>
                      </a:r>
                      <a:endParaRPr lang="en-US" sz="1800" b="1" dirty="0">
                        <a:solidFill>
                          <a:schemeClr val="tx1"/>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dirty="0" smtClean="0">
                          <a:solidFill>
                            <a:schemeClr val="tx1"/>
                          </a:solidFill>
                          <a:latin typeface="Simplified Arabic" pitchFamily="18" charset="-78"/>
                          <a:cs typeface="Simplified Arabic" pitchFamily="18" charset="-78"/>
                        </a:rPr>
                        <a:t>15</a:t>
                      </a:r>
                      <a:endParaRPr lang="en-US" sz="1800" b="1" dirty="0">
                        <a:solidFill>
                          <a:schemeClr val="tx1"/>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dirty="0" smtClean="0">
                          <a:solidFill>
                            <a:schemeClr val="tx1"/>
                          </a:solidFill>
                          <a:latin typeface="Simplified Arabic" pitchFamily="18" charset="-78"/>
                          <a:cs typeface="Simplified Arabic" pitchFamily="18" charset="-78"/>
                        </a:rPr>
                        <a:t>45 شخصاً</a:t>
                      </a:r>
                      <a:endParaRPr lang="en-US" sz="1800" b="1" dirty="0">
                        <a:solidFill>
                          <a:schemeClr val="tx1"/>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r>
              <a:tr h="353881">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a:endParaRPr lang="en-US" sz="1800" dirty="0">
                        <a:solidFill>
                          <a:srgbClr val="003300"/>
                        </a:solidFill>
                        <a:latin typeface="Simplified Arabic" pitchFamily="18" charset="-78"/>
                        <a:cs typeface="Simplified Arabic" pitchFamily="18" charset="-78"/>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dirty="0" smtClean="0">
                          <a:solidFill>
                            <a:srgbClr val="C00000"/>
                          </a:solidFill>
                          <a:latin typeface="Simplified Arabic" pitchFamily="18" charset="-78"/>
                          <a:cs typeface="Simplified Arabic" pitchFamily="18" charset="-78"/>
                        </a:rPr>
                        <a:t>الاجمالي</a:t>
                      </a:r>
                      <a:r>
                        <a:rPr lang="ar-SA" sz="1800" b="1" baseline="0" dirty="0" smtClean="0">
                          <a:solidFill>
                            <a:srgbClr val="C00000"/>
                          </a:solidFill>
                          <a:latin typeface="Simplified Arabic" pitchFamily="18" charset="-78"/>
                          <a:cs typeface="Simplified Arabic" pitchFamily="18" charset="-78"/>
                        </a:rPr>
                        <a:t> </a:t>
                      </a:r>
                      <a:endParaRPr lang="en-US" sz="1800" b="1" dirty="0">
                        <a:solidFill>
                          <a:srgbClr val="C00000"/>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dirty="0" smtClean="0">
                          <a:solidFill>
                            <a:srgbClr val="C00000"/>
                          </a:solidFill>
                          <a:latin typeface="Simplified Arabic" pitchFamily="18" charset="-78"/>
                          <a:cs typeface="Simplified Arabic" pitchFamily="18" charset="-78"/>
                        </a:rPr>
                        <a:t>69</a:t>
                      </a:r>
                      <a:endParaRPr lang="en-US" sz="1800" b="1" dirty="0">
                        <a:solidFill>
                          <a:srgbClr val="C00000"/>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a:r>
                        <a:rPr lang="ar-SA" sz="1800" b="1" dirty="0" smtClean="0">
                          <a:solidFill>
                            <a:srgbClr val="C00000"/>
                          </a:solidFill>
                          <a:latin typeface="Simplified Arabic" pitchFamily="18" charset="-78"/>
                          <a:cs typeface="Simplified Arabic" pitchFamily="18" charset="-78"/>
                        </a:rPr>
                        <a:t>192 شخصاً</a:t>
                      </a:r>
                      <a:endParaRPr lang="en-US" sz="1800" b="1" dirty="0">
                        <a:solidFill>
                          <a:srgbClr val="C00000"/>
                        </a:solidFill>
                        <a:latin typeface="Simplified Arabic" pitchFamily="18" charset="-78"/>
                        <a:cs typeface="Simplified Arabic" pitchFamily="18" charset="-78"/>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bl>
          </a:graphicData>
        </a:graphic>
      </p:graphicFrame>
      <p:pic>
        <p:nvPicPr>
          <p:cNvPr id="3" name="صورة 2"/>
          <p:cNvPicPr>
            <a:picLocks noChangeAspect="1"/>
          </p:cNvPicPr>
          <p:nvPr/>
        </p:nvPicPr>
        <p:blipFill>
          <a:blip r:embed="rId2"/>
          <a:stretch>
            <a:fillRect/>
          </a:stretch>
        </p:blipFill>
        <p:spPr>
          <a:xfrm>
            <a:off x="3491880" y="539823"/>
            <a:ext cx="2880320" cy="944962"/>
          </a:xfrm>
          <a:prstGeom prst="rect">
            <a:avLst/>
          </a:prstGeom>
        </p:spPr>
      </p:pic>
      <p:pic>
        <p:nvPicPr>
          <p:cNvPr id="9" name="Picture 2" descr="C:\Users\User\Desktop\الشعار مفرغ  copy.png">
            <a:extLst>
              <a:ext uri="{FF2B5EF4-FFF2-40B4-BE49-F238E27FC236}">
                <a16:creationId xmlns="" xmlns:a16="http://schemas.microsoft.com/office/drawing/2014/main" id="{873DA05B-4F51-AC24-54A8-A5C9B5544FCF}"/>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7668344" y="-22447"/>
            <a:ext cx="1475656" cy="1552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8050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childTnLst>
                          </p:cTn>
                        </p:par>
                        <p:par>
                          <p:cTn id="21" fill="hold">
                            <p:stCondLst>
                              <p:cond delay="2000"/>
                            </p:stCondLst>
                            <p:childTnLst>
                              <p:par>
                                <p:cTn id="22" presetID="26" presetClass="entr" presetSubtype="0" fill="hold" grpId="0" nodeType="after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down)">
                                      <p:cBhvr>
                                        <p:cTn id="24" dur="580">
                                          <p:stCondLst>
                                            <p:cond delay="0"/>
                                          </p:stCondLst>
                                        </p:cTn>
                                        <p:tgtEl>
                                          <p:spTgt spid="16"/>
                                        </p:tgtEl>
                                      </p:cBhvr>
                                    </p:animEffect>
                                    <p:anim calcmode="lin" valueType="num">
                                      <p:cBhvr>
                                        <p:cTn id="25"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30" dur="26">
                                          <p:stCondLst>
                                            <p:cond delay="650"/>
                                          </p:stCondLst>
                                        </p:cTn>
                                        <p:tgtEl>
                                          <p:spTgt spid="16"/>
                                        </p:tgtEl>
                                      </p:cBhvr>
                                      <p:to x="100000" y="60000"/>
                                    </p:animScale>
                                    <p:animScale>
                                      <p:cBhvr>
                                        <p:cTn id="31" dur="166" decel="50000">
                                          <p:stCondLst>
                                            <p:cond delay="676"/>
                                          </p:stCondLst>
                                        </p:cTn>
                                        <p:tgtEl>
                                          <p:spTgt spid="16"/>
                                        </p:tgtEl>
                                      </p:cBhvr>
                                      <p:to x="100000" y="100000"/>
                                    </p:animScale>
                                    <p:animScale>
                                      <p:cBhvr>
                                        <p:cTn id="32" dur="26">
                                          <p:stCondLst>
                                            <p:cond delay="1312"/>
                                          </p:stCondLst>
                                        </p:cTn>
                                        <p:tgtEl>
                                          <p:spTgt spid="16"/>
                                        </p:tgtEl>
                                      </p:cBhvr>
                                      <p:to x="100000" y="80000"/>
                                    </p:animScale>
                                    <p:animScale>
                                      <p:cBhvr>
                                        <p:cTn id="33" dur="166" decel="50000">
                                          <p:stCondLst>
                                            <p:cond delay="1338"/>
                                          </p:stCondLst>
                                        </p:cTn>
                                        <p:tgtEl>
                                          <p:spTgt spid="16"/>
                                        </p:tgtEl>
                                      </p:cBhvr>
                                      <p:to x="100000" y="100000"/>
                                    </p:animScale>
                                    <p:animScale>
                                      <p:cBhvr>
                                        <p:cTn id="34" dur="26">
                                          <p:stCondLst>
                                            <p:cond delay="1642"/>
                                          </p:stCondLst>
                                        </p:cTn>
                                        <p:tgtEl>
                                          <p:spTgt spid="16"/>
                                        </p:tgtEl>
                                      </p:cBhvr>
                                      <p:to x="100000" y="90000"/>
                                    </p:animScale>
                                    <p:animScale>
                                      <p:cBhvr>
                                        <p:cTn id="35" dur="166" decel="50000">
                                          <p:stCondLst>
                                            <p:cond delay="1668"/>
                                          </p:stCondLst>
                                        </p:cTn>
                                        <p:tgtEl>
                                          <p:spTgt spid="16"/>
                                        </p:tgtEl>
                                      </p:cBhvr>
                                      <p:to x="100000" y="100000"/>
                                    </p:animScale>
                                    <p:animScale>
                                      <p:cBhvr>
                                        <p:cTn id="36" dur="26">
                                          <p:stCondLst>
                                            <p:cond delay="1808"/>
                                          </p:stCondLst>
                                        </p:cTn>
                                        <p:tgtEl>
                                          <p:spTgt spid="16"/>
                                        </p:tgtEl>
                                      </p:cBhvr>
                                      <p:to x="100000" y="95000"/>
                                    </p:animScale>
                                    <p:animScale>
                                      <p:cBhvr>
                                        <p:cTn id="37"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0"/>
          <p:cNvPicPr/>
          <p:nvPr/>
        </p:nvPicPr>
        <p:blipFill>
          <a:blip r:embed="rId2" cstate="print">
            <a:extLst>
              <a:ext uri="{28A0092B-C50C-407E-A947-70E740481C1C}">
                <a14:useLocalDpi xmlns:a14="http://schemas.microsoft.com/office/drawing/2010/main" val="0"/>
              </a:ext>
            </a:extLst>
          </a:blip>
          <a:stretch>
            <a:fillRect/>
          </a:stretch>
        </p:blipFill>
        <p:spPr bwMode="auto">
          <a:xfrm>
            <a:off x="6252825" y="3861048"/>
            <a:ext cx="2351623" cy="2088232"/>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2" name="Picture 20"/>
          <p:cNvPicPr/>
          <p:nvPr/>
        </p:nvPicPr>
        <p:blipFill>
          <a:blip r:embed="rId3">
            <a:extLst>
              <a:ext uri="{28A0092B-C50C-407E-A947-70E740481C1C}">
                <a14:useLocalDpi xmlns:a14="http://schemas.microsoft.com/office/drawing/2010/main" val="0"/>
              </a:ext>
            </a:extLst>
          </a:blip>
          <a:stretch>
            <a:fillRect/>
          </a:stretch>
        </p:blipFill>
        <p:spPr bwMode="auto">
          <a:xfrm>
            <a:off x="3635895" y="1632567"/>
            <a:ext cx="2352581" cy="1949573"/>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4" name="Picture 20"/>
          <p:cNvPicPr/>
          <p:nvPr/>
        </p:nvPicPr>
        <p:blipFill>
          <a:blip r:embed="rId4">
            <a:extLst>
              <a:ext uri="{28A0092B-C50C-407E-A947-70E740481C1C}">
                <a14:useLocalDpi xmlns:a14="http://schemas.microsoft.com/office/drawing/2010/main" val="0"/>
              </a:ext>
            </a:extLst>
          </a:blip>
          <a:stretch>
            <a:fillRect/>
          </a:stretch>
        </p:blipFill>
        <p:spPr bwMode="auto">
          <a:xfrm>
            <a:off x="3635895" y="3861048"/>
            <a:ext cx="2352581" cy="2088231"/>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7" name="Picture 20"/>
          <p:cNvPicPr/>
          <p:nvPr/>
        </p:nvPicPr>
        <p:blipFill>
          <a:blip r:embed="rId5">
            <a:extLst>
              <a:ext uri="{28A0092B-C50C-407E-A947-70E740481C1C}">
                <a14:useLocalDpi xmlns:a14="http://schemas.microsoft.com/office/drawing/2010/main" val="0"/>
              </a:ext>
            </a:extLst>
          </a:blip>
          <a:stretch>
            <a:fillRect/>
          </a:stretch>
        </p:blipFill>
        <p:spPr bwMode="auto">
          <a:xfrm>
            <a:off x="6252825" y="1632567"/>
            <a:ext cx="2351623" cy="1949573"/>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8" name="Picture 20"/>
          <p:cNvPicPr/>
          <p:nvPr/>
        </p:nvPicPr>
        <p:blipFill>
          <a:blip r:embed="rId6">
            <a:extLst>
              <a:ext uri="{28A0092B-C50C-407E-A947-70E740481C1C}">
                <a14:useLocalDpi xmlns:a14="http://schemas.microsoft.com/office/drawing/2010/main" val="0"/>
              </a:ext>
            </a:extLst>
          </a:blip>
          <a:stretch>
            <a:fillRect/>
          </a:stretch>
        </p:blipFill>
        <p:spPr bwMode="auto">
          <a:xfrm>
            <a:off x="899592" y="1633121"/>
            <a:ext cx="2469975" cy="1949576"/>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9" name="Picture 20"/>
          <p:cNvPicPr/>
          <p:nvPr/>
        </p:nvPicPr>
        <p:blipFill>
          <a:blip r:embed="rId7">
            <a:extLst>
              <a:ext uri="{28A0092B-C50C-407E-A947-70E740481C1C}">
                <a14:useLocalDpi xmlns:a14="http://schemas.microsoft.com/office/drawing/2010/main" val="0"/>
              </a:ext>
            </a:extLst>
          </a:blip>
          <a:stretch>
            <a:fillRect/>
          </a:stretch>
        </p:blipFill>
        <p:spPr bwMode="auto">
          <a:xfrm>
            <a:off x="899593" y="3861048"/>
            <a:ext cx="2469974" cy="2088231"/>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sp>
        <p:nvSpPr>
          <p:cNvPr id="20" name="مستطيل مستدير الزوايا 19"/>
          <p:cNvSpPr/>
          <p:nvPr/>
        </p:nvSpPr>
        <p:spPr>
          <a:xfrm>
            <a:off x="3131840" y="620688"/>
            <a:ext cx="3528392" cy="576064"/>
          </a:xfrm>
          <a:prstGeom prst="roundRect">
            <a:avLst/>
          </a:prstGeom>
          <a:gradFill flip="none" rotWithShape="1">
            <a:gsLst>
              <a:gs pos="27000">
                <a:srgbClr val="C3986D">
                  <a:tint val="75000"/>
                  <a:shade val="85000"/>
                  <a:satMod val="230000"/>
                </a:srgbClr>
              </a:gs>
              <a:gs pos="25000">
                <a:srgbClr val="C3986D">
                  <a:tint val="90000"/>
                  <a:shade val="70000"/>
                  <a:satMod val="220000"/>
                </a:srgbClr>
              </a:gs>
              <a:gs pos="50000">
                <a:srgbClr val="C3986D">
                  <a:tint val="90000"/>
                  <a:shade val="58000"/>
                  <a:satMod val="225000"/>
                </a:srgbClr>
              </a:gs>
              <a:gs pos="57000">
                <a:srgbClr val="C3986D">
                  <a:tint val="90000"/>
                  <a:shade val="58000"/>
                  <a:satMod val="225000"/>
                </a:srgbClr>
              </a:gs>
              <a:gs pos="80000">
                <a:srgbClr val="C3986D">
                  <a:tint val="90000"/>
                  <a:shade val="69000"/>
                  <a:satMod val="220000"/>
                </a:srgbClr>
              </a:gs>
              <a:gs pos="76000">
                <a:srgbClr val="C3986D">
                  <a:tint val="77000"/>
                  <a:shade val="80000"/>
                  <a:satMod val="230000"/>
                </a:srgbClr>
              </a:gs>
            </a:gsLst>
            <a:lin ang="8100000" scaled="1"/>
            <a:tileRect/>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2400" b="1" i="0" u="none" strike="noStrike" kern="0" cap="none" spc="50" normalizeH="0" baseline="0" noProof="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صور من الأنشطة والبرامج</a:t>
            </a:r>
            <a:endParaRPr kumimoji="0" lang="ar-SA" sz="2400" b="1" i="0" u="none" strike="noStrike" kern="0" cap="none" spc="50" normalizeH="0" baseline="0" noProof="0" dirty="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mn-ea"/>
              <a:cs typeface="Simplified Arabic" pitchFamily="18" charset="-78"/>
            </a:endParaRPr>
          </a:p>
        </p:txBody>
      </p:sp>
      <p:pic>
        <p:nvPicPr>
          <p:cNvPr id="10" name="Picture 2" descr="C:\Users\User\Desktop\الشعار مفرغ  copy.png">
            <a:extLst>
              <a:ext uri="{FF2B5EF4-FFF2-40B4-BE49-F238E27FC236}">
                <a16:creationId xmlns="" xmlns:a16="http://schemas.microsoft.com/office/drawing/2014/main" id="{873DA05B-4F51-AC24-54A8-A5C9B5544FCF}"/>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7668344" y="-22447"/>
            <a:ext cx="1475656" cy="1552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6146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80">
                                          <p:stCondLst>
                                            <p:cond delay="0"/>
                                          </p:stCondLst>
                                        </p:cTn>
                                        <p:tgtEl>
                                          <p:spTgt spid="20"/>
                                        </p:tgtEl>
                                      </p:cBhvr>
                                    </p:animEffect>
                                    <p:anim calcmode="lin" valueType="num">
                                      <p:cBhvr>
                                        <p:cTn id="8"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3" dur="26">
                                          <p:stCondLst>
                                            <p:cond delay="650"/>
                                          </p:stCondLst>
                                        </p:cTn>
                                        <p:tgtEl>
                                          <p:spTgt spid="20"/>
                                        </p:tgtEl>
                                      </p:cBhvr>
                                      <p:to x="100000" y="60000"/>
                                    </p:animScale>
                                    <p:animScale>
                                      <p:cBhvr>
                                        <p:cTn id="14" dur="166" decel="50000">
                                          <p:stCondLst>
                                            <p:cond delay="676"/>
                                          </p:stCondLst>
                                        </p:cTn>
                                        <p:tgtEl>
                                          <p:spTgt spid="20"/>
                                        </p:tgtEl>
                                      </p:cBhvr>
                                      <p:to x="100000" y="100000"/>
                                    </p:animScale>
                                    <p:animScale>
                                      <p:cBhvr>
                                        <p:cTn id="15" dur="26">
                                          <p:stCondLst>
                                            <p:cond delay="1312"/>
                                          </p:stCondLst>
                                        </p:cTn>
                                        <p:tgtEl>
                                          <p:spTgt spid="20"/>
                                        </p:tgtEl>
                                      </p:cBhvr>
                                      <p:to x="100000" y="80000"/>
                                    </p:animScale>
                                    <p:animScale>
                                      <p:cBhvr>
                                        <p:cTn id="16" dur="166" decel="50000">
                                          <p:stCondLst>
                                            <p:cond delay="1338"/>
                                          </p:stCondLst>
                                        </p:cTn>
                                        <p:tgtEl>
                                          <p:spTgt spid="20"/>
                                        </p:tgtEl>
                                      </p:cBhvr>
                                      <p:to x="100000" y="100000"/>
                                    </p:animScale>
                                    <p:animScale>
                                      <p:cBhvr>
                                        <p:cTn id="17" dur="26">
                                          <p:stCondLst>
                                            <p:cond delay="1642"/>
                                          </p:stCondLst>
                                        </p:cTn>
                                        <p:tgtEl>
                                          <p:spTgt spid="20"/>
                                        </p:tgtEl>
                                      </p:cBhvr>
                                      <p:to x="100000" y="90000"/>
                                    </p:animScale>
                                    <p:animScale>
                                      <p:cBhvr>
                                        <p:cTn id="18" dur="166" decel="50000">
                                          <p:stCondLst>
                                            <p:cond delay="1668"/>
                                          </p:stCondLst>
                                        </p:cTn>
                                        <p:tgtEl>
                                          <p:spTgt spid="20"/>
                                        </p:tgtEl>
                                      </p:cBhvr>
                                      <p:to x="100000" y="100000"/>
                                    </p:animScale>
                                    <p:animScale>
                                      <p:cBhvr>
                                        <p:cTn id="19" dur="26">
                                          <p:stCondLst>
                                            <p:cond delay="1808"/>
                                          </p:stCondLst>
                                        </p:cTn>
                                        <p:tgtEl>
                                          <p:spTgt spid="20"/>
                                        </p:tgtEl>
                                      </p:cBhvr>
                                      <p:to x="100000" y="95000"/>
                                    </p:animScale>
                                    <p:animScale>
                                      <p:cBhvr>
                                        <p:cTn id="20" dur="166" decel="50000">
                                          <p:stCondLst>
                                            <p:cond delay="1834"/>
                                          </p:stCondLst>
                                        </p:cTn>
                                        <p:tgtEl>
                                          <p:spTgt spid="2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7"/>
          <p:cNvSpPr/>
          <p:nvPr/>
        </p:nvSpPr>
        <p:spPr>
          <a:xfrm>
            <a:off x="3059832" y="548680"/>
            <a:ext cx="3940529" cy="461665"/>
          </a:xfrm>
          <a:prstGeom prst="rect">
            <a:avLst/>
          </a:prstGeom>
        </p:spPr>
        <p:txBody>
          <a:bodyPr wrap="square">
            <a:spAutoFit/>
            <a:scene3d>
              <a:camera prst="orthographicFront"/>
              <a:lightRig rig="soft" dir="tl">
                <a:rot lat="0" lon="0" rev="0"/>
              </a:lightRig>
            </a:scene3d>
            <a:sp3d extrusionH="57150" contourW="25400" prstMaterial="matte">
              <a:bevelT w="25400" h="55880" prst="artDeco"/>
              <a:contourClr>
                <a:schemeClr val="accent2">
                  <a:tint val="20000"/>
                </a:schemeClr>
              </a:contourClr>
            </a:sp3d>
          </a:bodyPr>
          <a:lstStyle/>
          <a:p>
            <a:pPr algn="ctr">
              <a:defRPr/>
            </a:pPr>
            <a:r>
              <a:rPr lang="ar-SA" sz="2400" b="1" spc="50" dirty="0">
                <a:ln w="11430">
                  <a:solidFill>
                    <a:srgbClr val="336600"/>
                  </a:solidFill>
                </a:ln>
                <a:solidFill>
                  <a:srgbClr val="336600"/>
                </a:solidFill>
                <a:effectLst>
                  <a:outerShdw blurRad="76200" dist="50800" dir="5400000" algn="tl" rotWithShape="0">
                    <a:srgbClr val="000000">
                      <a:alpha val="65000"/>
                    </a:srgbClr>
                  </a:outerShdw>
                </a:effectLst>
                <a:latin typeface="Andalus" pitchFamily="18" charset="-78"/>
                <a:cs typeface="Tahoma" panose="020B0604030504040204" pitchFamily="34" charset="0"/>
              </a:rPr>
              <a:t>بسم الله الرحمن الرحيم</a:t>
            </a:r>
            <a:endParaRPr lang="ar-SA" sz="2400" b="1" spc="50" dirty="0">
              <a:ln w="11430">
                <a:solidFill>
                  <a:srgbClr val="336600"/>
                </a:solidFill>
              </a:ln>
              <a:solidFill>
                <a:srgbClr val="336600"/>
              </a:solidFill>
              <a:effectLst>
                <a:outerShdw blurRad="76200" dist="50800" dir="5400000" algn="tl" rotWithShape="0">
                  <a:srgbClr val="000000">
                    <a:alpha val="65000"/>
                  </a:srgbClr>
                </a:outerShdw>
              </a:effectLst>
              <a:latin typeface="Franklin Gothic Book"/>
              <a:cs typeface="Tahoma" panose="020B0604030504040204" pitchFamily="34" charset="0"/>
            </a:endParaRPr>
          </a:p>
        </p:txBody>
      </p:sp>
      <p:sp>
        <p:nvSpPr>
          <p:cNvPr id="10" name="مستطيل 4"/>
          <p:cNvSpPr>
            <a:spLocks noChangeArrowheads="1"/>
          </p:cNvSpPr>
          <p:nvPr/>
        </p:nvSpPr>
        <p:spPr bwMode="auto">
          <a:xfrm>
            <a:off x="899592" y="1242040"/>
            <a:ext cx="7836494"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ar-SA" sz="2000" b="1" dirty="0" smtClean="0">
                <a:solidFill>
                  <a:prstClr val="black"/>
                </a:solidFill>
                <a:latin typeface="20"/>
                <a:ea typeface="Calibri" pitchFamily="34" charset="0"/>
                <a:cs typeface="Simplified Arabic" pitchFamily="18" charset="-78"/>
              </a:rPr>
              <a:t> </a:t>
            </a:r>
            <a:endParaRPr lang="en-US" sz="2000" b="1" dirty="0">
              <a:solidFill>
                <a:prstClr val="black"/>
              </a:solidFill>
              <a:latin typeface="20"/>
              <a:ea typeface="Calibri" pitchFamily="34" charset="0"/>
              <a:cs typeface="Simplified Arabic" pitchFamily="18" charset="-78"/>
            </a:endParaRPr>
          </a:p>
          <a:p>
            <a:pPr algn="just"/>
            <a:r>
              <a:rPr lang="ar-SA" sz="2000" b="1" dirty="0">
                <a:solidFill>
                  <a:prstClr val="black"/>
                </a:solidFill>
                <a:latin typeface="20"/>
                <a:ea typeface="Calibri" pitchFamily="34" charset="0"/>
                <a:cs typeface="Simplified Arabic" pitchFamily="18" charset="-78"/>
              </a:rPr>
              <a:t>الحمد لله وحده ، والصلاة والسلام على من لا نبي بعده ..</a:t>
            </a:r>
          </a:p>
          <a:p>
            <a:pPr algn="just"/>
            <a:r>
              <a:rPr lang="ar-SA" sz="2000" b="1" dirty="0" smtClean="0">
                <a:solidFill>
                  <a:prstClr val="black"/>
                </a:solidFill>
                <a:latin typeface="Simplified Arabic" pitchFamily="18" charset="-78"/>
                <a:cs typeface="Simplified Arabic" pitchFamily="18" charset="-78"/>
              </a:rPr>
              <a:t>يسر </a:t>
            </a:r>
            <a:r>
              <a:rPr lang="ar-SA" sz="2000" b="1" dirty="0">
                <a:solidFill>
                  <a:prstClr val="black"/>
                </a:solidFill>
                <a:latin typeface="Simplified Arabic" pitchFamily="18" charset="-78"/>
                <a:cs typeface="Simplified Arabic" pitchFamily="18" charset="-78"/>
              </a:rPr>
              <a:t>جمعية العناية بالمسلم الجديد أن تضع بين أيديكم هذا الإصدار من التقرير السنوي للأنشطة </a:t>
            </a:r>
            <a:r>
              <a:rPr lang="ar-SA" sz="2000" b="1" dirty="0" smtClean="0">
                <a:solidFill>
                  <a:prstClr val="black"/>
                </a:solidFill>
                <a:latin typeface="Simplified Arabic" pitchFamily="18" charset="-78"/>
                <a:cs typeface="Simplified Arabic" pitchFamily="18" charset="-78"/>
              </a:rPr>
              <a:t>والبرامج للعام 2025م </a:t>
            </a:r>
            <a:r>
              <a:rPr lang="ar-SA" sz="2000" b="1" dirty="0">
                <a:solidFill>
                  <a:prstClr val="black"/>
                </a:solidFill>
                <a:latin typeface="Simplified Arabic" pitchFamily="18" charset="-78"/>
                <a:cs typeface="Simplified Arabic" pitchFamily="18" charset="-78"/>
              </a:rPr>
              <a:t>والذي يعكس جانبًا من الجهود المباركة التي بُذلت خلال العام في سبيل </a:t>
            </a:r>
            <a:r>
              <a:rPr lang="ar-SA" sz="2000" b="1" dirty="0" smtClean="0">
                <a:solidFill>
                  <a:prstClr val="black"/>
                </a:solidFill>
                <a:latin typeface="Simplified Arabic" pitchFamily="18" charset="-78"/>
                <a:cs typeface="Simplified Arabic" pitchFamily="18" charset="-78"/>
              </a:rPr>
              <a:t>دعوة وتعليم ورعاية أبناء الجاليات الوافدة من مختلف الجنسيات واللغات.</a:t>
            </a:r>
            <a:endParaRPr lang="ar-SA" sz="2000" b="1" dirty="0">
              <a:solidFill>
                <a:prstClr val="black"/>
              </a:solidFill>
              <a:latin typeface="Simplified Arabic" pitchFamily="18" charset="-78"/>
              <a:cs typeface="Simplified Arabic" pitchFamily="18" charset="-78"/>
            </a:endParaRPr>
          </a:p>
          <a:p>
            <a:pPr algn="just"/>
            <a:r>
              <a:rPr lang="ar-SA" sz="2000" b="1" dirty="0">
                <a:solidFill>
                  <a:prstClr val="black"/>
                </a:solidFill>
                <a:latin typeface="Simplified Arabic" pitchFamily="18" charset="-78"/>
                <a:cs typeface="Simplified Arabic" pitchFamily="18" charset="-78"/>
              </a:rPr>
              <a:t>لقد حرصت الجمعية خلال هذا العام على تقديم برامج نوعية </a:t>
            </a:r>
            <a:r>
              <a:rPr lang="ar-SA" sz="2000" b="1" dirty="0" smtClean="0">
                <a:solidFill>
                  <a:prstClr val="black"/>
                </a:solidFill>
                <a:latin typeface="Simplified Arabic" pitchFamily="18" charset="-78"/>
                <a:cs typeface="Simplified Arabic" pitchFamily="18" charset="-78"/>
              </a:rPr>
              <a:t>ومتنوعة </a:t>
            </a:r>
            <a:r>
              <a:rPr lang="ar-SA" sz="2000" b="1" dirty="0">
                <a:solidFill>
                  <a:prstClr val="black"/>
                </a:solidFill>
                <a:latin typeface="Simplified Arabic" pitchFamily="18" charset="-78"/>
                <a:cs typeface="Simplified Arabic" pitchFamily="18" charset="-78"/>
              </a:rPr>
              <a:t>شملت الدروس </a:t>
            </a:r>
            <a:r>
              <a:rPr lang="ar-SA" sz="2000" b="1" dirty="0" smtClean="0">
                <a:solidFill>
                  <a:prstClr val="black"/>
                </a:solidFill>
                <a:latin typeface="Simplified Arabic" pitchFamily="18" charset="-78"/>
                <a:cs typeface="Simplified Arabic" pitchFamily="18" charset="-78"/>
              </a:rPr>
              <a:t>التعليمية </a:t>
            </a:r>
            <a:r>
              <a:rPr lang="ar-SA" sz="2000" b="1" dirty="0">
                <a:solidFill>
                  <a:prstClr val="black"/>
                </a:solidFill>
                <a:latin typeface="Simplified Arabic" pitchFamily="18" charset="-78"/>
                <a:cs typeface="Simplified Arabic" pitchFamily="18" charset="-78"/>
              </a:rPr>
              <a:t>والدورات </a:t>
            </a:r>
            <a:r>
              <a:rPr lang="ar-SA" sz="2000" b="1" dirty="0" smtClean="0">
                <a:solidFill>
                  <a:prstClr val="black"/>
                </a:solidFill>
                <a:latin typeface="Simplified Arabic" pitchFamily="18" charset="-78"/>
                <a:cs typeface="Simplified Arabic" pitchFamily="18" charset="-78"/>
              </a:rPr>
              <a:t>الشرعية </a:t>
            </a:r>
            <a:r>
              <a:rPr lang="ar-SA" sz="2000" b="1" dirty="0">
                <a:solidFill>
                  <a:prstClr val="black"/>
                </a:solidFill>
                <a:latin typeface="Simplified Arabic" pitchFamily="18" charset="-78"/>
                <a:cs typeface="Simplified Arabic" pitchFamily="18" charset="-78"/>
              </a:rPr>
              <a:t>واللقاءات </a:t>
            </a:r>
            <a:r>
              <a:rPr lang="ar-SA" sz="2000" b="1" dirty="0" smtClean="0">
                <a:solidFill>
                  <a:prstClr val="black"/>
                </a:solidFill>
                <a:latin typeface="Simplified Arabic" pitchFamily="18" charset="-78"/>
                <a:cs typeface="Simplified Arabic" pitchFamily="18" charset="-78"/>
              </a:rPr>
              <a:t>التربوية </a:t>
            </a:r>
            <a:r>
              <a:rPr lang="ar-SA" sz="2000" b="1" dirty="0">
                <a:solidFill>
                  <a:prstClr val="black"/>
                </a:solidFill>
                <a:latin typeface="Simplified Arabic" pitchFamily="18" charset="-78"/>
                <a:cs typeface="Simplified Arabic" pitchFamily="18" charset="-78"/>
              </a:rPr>
              <a:t>والأنشطة </a:t>
            </a:r>
            <a:r>
              <a:rPr lang="ar-SA" sz="2000" b="1" dirty="0" smtClean="0">
                <a:solidFill>
                  <a:prstClr val="black"/>
                </a:solidFill>
                <a:latin typeface="Simplified Arabic" pitchFamily="18" charset="-78"/>
                <a:cs typeface="Simplified Arabic" pitchFamily="18" charset="-78"/>
              </a:rPr>
              <a:t>الاجتماعية </a:t>
            </a:r>
            <a:r>
              <a:rPr lang="ar-SA" sz="2000" b="1" dirty="0">
                <a:solidFill>
                  <a:prstClr val="black"/>
                </a:solidFill>
                <a:latin typeface="Simplified Arabic" pitchFamily="18" charset="-78"/>
                <a:cs typeface="Simplified Arabic" pitchFamily="18" charset="-78"/>
              </a:rPr>
              <a:t>والمبادرات </a:t>
            </a:r>
            <a:r>
              <a:rPr lang="ar-SA" sz="2000" b="1" dirty="0" smtClean="0">
                <a:solidFill>
                  <a:prstClr val="black"/>
                </a:solidFill>
                <a:latin typeface="Simplified Arabic" pitchFamily="18" charset="-78"/>
                <a:cs typeface="Simplified Arabic" pitchFamily="18" charset="-78"/>
              </a:rPr>
              <a:t>المجتمعية </a:t>
            </a:r>
            <a:r>
              <a:rPr lang="ar-SA" sz="2000" b="1" dirty="0">
                <a:solidFill>
                  <a:prstClr val="black"/>
                </a:solidFill>
                <a:latin typeface="Simplified Arabic" pitchFamily="18" charset="-78"/>
                <a:cs typeface="Simplified Arabic" pitchFamily="18" charset="-78"/>
              </a:rPr>
              <a:t>إضافة إلى برامج </a:t>
            </a:r>
            <a:r>
              <a:rPr lang="ar-SA" sz="2000" b="1" dirty="0" smtClean="0">
                <a:solidFill>
                  <a:prstClr val="black"/>
                </a:solidFill>
                <a:latin typeface="Simplified Arabic" pitchFamily="18" charset="-78"/>
                <a:cs typeface="Simplified Arabic" pitchFamily="18" charset="-78"/>
              </a:rPr>
              <a:t>الإفطار ورحلات الحج والعمرة وغيرها ، وقد </a:t>
            </a:r>
            <a:r>
              <a:rPr lang="ar-SA" sz="2000" b="1" dirty="0">
                <a:solidFill>
                  <a:prstClr val="black"/>
                </a:solidFill>
                <a:latin typeface="Simplified Arabic" pitchFamily="18" charset="-78"/>
                <a:cs typeface="Simplified Arabic" pitchFamily="18" charset="-78"/>
              </a:rPr>
              <a:t>تم تنفيذ هذه البرامج بعدة </a:t>
            </a:r>
            <a:r>
              <a:rPr lang="ar-SA" sz="2000" b="1" dirty="0" smtClean="0">
                <a:solidFill>
                  <a:prstClr val="black"/>
                </a:solidFill>
                <a:latin typeface="Simplified Arabic" pitchFamily="18" charset="-78"/>
                <a:cs typeface="Simplified Arabic" pitchFamily="18" charset="-78"/>
              </a:rPr>
              <a:t>لغات </a:t>
            </a:r>
            <a:r>
              <a:rPr lang="ar-SA" sz="2000" b="1" dirty="0">
                <a:solidFill>
                  <a:prstClr val="black"/>
                </a:solidFill>
                <a:latin typeface="Simplified Arabic" pitchFamily="18" charset="-78"/>
                <a:cs typeface="Simplified Arabic" pitchFamily="18" charset="-78"/>
              </a:rPr>
              <a:t>مراعاةً لتعدد الجنسيات </a:t>
            </a:r>
            <a:r>
              <a:rPr lang="ar-SA" sz="2000" b="1" dirty="0" smtClean="0">
                <a:solidFill>
                  <a:prstClr val="black"/>
                </a:solidFill>
                <a:latin typeface="Simplified Arabic" pitchFamily="18" charset="-78"/>
                <a:cs typeface="Simplified Arabic" pitchFamily="18" charset="-78"/>
              </a:rPr>
              <a:t>والثقافات </a:t>
            </a:r>
            <a:r>
              <a:rPr lang="ar-SA" sz="2000" b="1" dirty="0">
                <a:solidFill>
                  <a:prstClr val="black"/>
                </a:solidFill>
                <a:latin typeface="Simplified Arabic" pitchFamily="18" charset="-78"/>
                <a:cs typeface="Simplified Arabic" pitchFamily="18" charset="-78"/>
              </a:rPr>
              <a:t>وإيمانًا بأهمية إيصال الرسالة بأسلوب واضح ومؤثر.</a:t>
            </a:r>
          </a:p>
          <a:p>
            <a:pPr algn="just"/>
            <a:r>
              <a:rPr lang="ar-SA" sz="2000" b="1" dirty="0">
                <a:solidFill>
                  <a:prstClr val="black"/>
                </a:solidFill>
                <a:latin typeface="Simplified Arabic" pitchFamily="18" charset="-78"/>
                <a:cs typeface="Simplified Arabic" pitchFamily="18" charset="-78"/>
              </a:rPr>
              <a:t>ويأتي هذا التقرير توثيقًا </a:t>
            </a:r>
            <a:r>
              <a:rPr lang="ar-SA" sz="2000" b="1" dirty="0" smtClean="0">
                <a:solidFill>
                  <a:prstClr val="black"/>
                </a:solidFill>
                <a:latin typeface="Simplified Arabic" pitchFamily="18" charset="-78"/>
                <a:cs typeface="Simplified Arabic" pitchFamily="18" charset="-78"/>
              </a:rPr>
              <a:t>للعمل </a:t>
            </a:r>
            <a:r>
              <a:rPr lang="ar-SA" sz="2000" b="1" dirty="0">
                <a:solidFill>
                  <a:prstClr val="black"/>
                </a:solidFill>
                <a:latin typeface="Simplified Arabic" pitchFamily="18" charset="-78"/>
                <a:cs typeface="Simplified Arabic" pitchFamily="18" charset="-78"/>
              </a:rPr>
              <a:t>وتعزيزًا لمبدأ </a:t>
            </a:r>
            <a:r>
              <a:rPr lang="ar-SA" sz="2000" b="1" dirty="0" smtClean="0">
                <a:solidFill>
                  <a:prstClr val="black"/>
                </a:solidFill>
                <a:latin typeface="Simplified Arabic" pitchFamily="18" charset="-78"/>
                <a:cs typeface="Simplified Arabic" pitchFamily="18" charset="-78"/>
              </a:rPr>
              <a:t>الشفافية </a:t>
            </a:r>
            <a:r>
              <a:rPr lang="ar-SA" sz="2000" b="1" dirty="0">
                <a:solidFill>
                  <a:prstClr val="black"/>
                </a:solidFill>
                <a:latin typeface="Simplified Arabic" pitchFamily="18" charset="-78"/>
                <a:cs typeface="Simplified Arabic" pitchFamily="18" charset="-78"/>
              </a:rPr>
              <a:t>وامتنانًا لكل الداعمين والشركاء والمتطوعين الذين كان لهم بعد الله سبحانه وتعالى أثرٌ كبير في تحقيق هذه المنجزات. كما نأمل أن يكون هذا الإصدار حافزًا لمزيد من البذل </a:t>
            </a:r>
            <a:r>
              <a:rPr lang="ar-SA" sz="2000" b="1" dirty="0" smtClean="0">
                <a:solidFill>
                  <a:prstClr val="black"/>
                </a:solidFill>
                <a:latin typeface="Simplified Arabic" pitchFamily="18" charset="-78"/>
                <a:cs typeface="Simplified Arabic" pitchFamily="18" charset="-78"/>
              </a:rPr>
              <a:t>والعطاء </a:t>
            </a:r>
            <a:r>
              <a:rPr lang="ar-SA" sz="2000" b="1" dirty="0">
                <a:solidFill>
                  <a:prstClr val="black"/>
                </a:solidFill>
                <a:latin typeface="Simplified Arabic" pitchFamily="18" charset="-78"/>
                <a:cs typeface="Simplified Arabic" pitchFamily="18" charset="-78"/>
              </a:rPr>
              <a:t>ودافعًا لاستمرار الدعم والمساندة </a:t>
            </a:r>
            <a:r>
              <a:rPr lang="ar-SA" sz="2000" b="1" dirty="0" smtClean="0">
                <a:solidFill>
                  <a:prstClr val="black"/>
                </a:solidFill>
                <a:latin typeface="Simplified Arabic" pitchFamily="18" charset="-78"/>
                <a:cs typeface="Simplified Arabic" pitchFamily="18" charset="-78"/>
              </a:rPr>
              <a:t>لهذه.</a:t>
            </a:r>
            <a:endParaRPr lang="ar-SA" sz="2000" b="1" dirty="0">
              <a:solidFill>
                <a:prstClr val="black"/>
              </a:solidFill>
              <a:latin typeface="Simplified Arabic" pitchFamily="18" charset="-78"/>
              <a:cs typeface="Simplified Arabic" pitchFamily="18" charset="-78"/>
            </a:endParaRPr>
          </a:p>
          <a:p>
            <a:pPr algn="just"/>
            <a:r>
              <a:rPr lang="ar-SA" sz="2000" b="1" dirty="0">
                <a:solidFill>
                  <a:prstClr val="black"/>
                </a:solidFill>
                <a:latin typeface="Simplified Arabic" pitchFamily="18" charset="-78"/>
                <a:cs typeface="Simplified Arabic" pitchFamily="18" charset="-78"/>
              </a:rPr>
              <a:t>نسأل الله أن يتقبل </a:t>
            </a:r>
            <a:r>
              <a:rPr lang="ar-SA" sz="2000" b="1" dirty="0" smtClean="0">
                <a:solidFill>
                  <a:prstClr val="black"/>
                </a:solidFill>
                <a:latin typeface="Simplified Arabic" pitchFamily="18" charset="-78"/>
                <a:cs typeface="Simplified Arabic" pitchFamily="18" charset="-78"/>
              </a:rPr>
              <a:t>الجهود ويبارك </a:t>
            </a:r>
            <a:r>
              <a:rPr lang="ar-SA" sz="2000" b="1" dirty="0">
                <a:solidFill>
                  <a:prstClr val="black"/>
                </a:solidFill>
                <a:latin typeface="Simplified Arabic" pitchFamily="18" charset="-78"/>
                <a:cs typeface="Simplified Arabic" pitchFamily="18" charset="-78"/>
              </a:rPr>
              <a:t>في </a:t>
            </a:r>
            <a:r>
              <a:rPr lang="ar-SA" sz="2000" b="1" dirty="0" smtClean="0">
                <a:solidFill>
                  <a:prstClr val="black"/>
                </a:solidFill>
                <a:latin typeface="Simplified Arabic" pitchFamily="18" charset="-78"/>
                <a:cs typeface="Simplified Arabic" pitchFamily="18" charset="-78"/>
              </a:rPr>
              <a:t>الأعمال </a:t>
            </a:r>
            <a:r>
              <a:rPr lang="ar-SA" sz="2000" b="1" dirty="0">
                <a:solidFill>
                  <a:prstClr val="black"/>
                </a:solidFill>
                <a:latin typeface="Simplified Arabic" pitchFamily="18" charset="-78"/>
                <a:cs typeface="Simplified Arabic" pitchFamily="18" charset="-78"/>
              </a:rPr>
              <a:t>ويجعلها خالصةً لوجهه </a:t>
            </a:r>
            <a:r>
              <a:rPr lang="ar-SA" sz="2000" b="1" dirty="0" smtClean="0">
                <a:solidFill>
                  <a:prstClr val="black"/>
                </a:solidFill>
                <a:latin typeface="Simplified Arabic" pitchFamily="18" charset="-78"/>
                <a:cs typeface="Simplified Arabic" pitchFamily="18" charset="-78"/>
              </a:rPr>
              <a:t>الكريم.</a:t>
            </a:r>
            <a:endParaRPr lang="ar-SA" sz="2000" b="1" dirty="0">
              <a:solidFill>
                <a:prstClr val="black"/>
              </a:solidFill>
              <a:latin typeface="Simplified Arabic" pitchFamily="18" charset="-78"/>
              <a:cs typeface="Simplified Arabic" pitchFamily="18" charset="-78"/>
            </a:endParaRPr>
          </a:p>
          <a:p>
            <a:pPr algn="just"/>
            <a:r>
              <a:rPr lang="ar-SA" sz="2000" b="1" dirty="0">
                <a:solidFill>
                  <a:prstClr val="black"/>
                </a:solidFill>
                <a:latin typeface="Simplified Arabic" pitchFamily="18" charset="-78"/>
                <a:cs typeface="Simplified Arabic" pitchFamily="18" charset="-78"/>
              </a:rPr>
              <a:t>والله ولي التوفيق،،، </a:t>
            </a:r>
            <a:endParaRPr lang="ar-SA" sz="1000" b="1" dirty="0">
              <a:solidFill>
                <a:prstClr val="black"/>
              </a:solidFill>
              <a:latin typeface="20"/>
              <a:ea typeface="Calibri" pitchFamily="34" charset="0"/>
              <a:cs typeface="Simplified Arabic" pitchFamily="18" charset="-78"/>
            </a:endParaRPr>
          </a:p>
          <a:p>
            <a:pPr algn="just"/>
            <a:r>
              <a:rPr lang="ar-SA" sz="2100" b="1" dirty="0">
                <a:solidFill>
                  <a:prstClr val="black"/>
                </a:solidFill>
                <a:latin typeface="20"/>
                <a:ea typeface="Calibri" pitchFamily="34" charset="0"/>
                <a:cs typeface="Simplified Arabic" pitchFamily="18" charset="-78"/>
              </a:rPr>
              <a:t>                                            </a:t>
            </a:r>
            <a:r>
              <a:rPr lang="ar-SA" sz="2100" b="1" dirty="0" smtClean="0">
                <a:solidFill>
                  <a:prstClr val="black"/>
                </a:solidFill>
                <a:latin typeface="20"/>
                <a:ea typeface="Calibri" pitchFamily="34" charset="0"/>
                <a:cs typeface="Simplified Arabic" pitchFamily="18" charset="-78"/>
              </a:rPr>
              <a:t>                         </a:t>
            </a:r>
            <a:r>
              <a:rPr lang="ar-SA" sz="2100" b="1" dirty="0" smtClean="0">
                <a:solidFill>
                  <a:srgbClr val="003300"/>
                </a:solidFill>
                <a:latin typeface="20"/>
                <a:ea typeface="Calibri" pitchFamily="34" charset="0"/>
                <a:cs typeface="Simplified Arabic" pitchFamily="18" charset="-78"/>
              </a:rPr>
              <a:t>المدير التنفيذي</a:t>
            </a:r>
            <a:endParaRPr lang="ar-SA" sz="2100" b="1" dirty="0">
              <a:solidFill>
                <a:srgbClr val="003300"/>
              </a:solidFill>
              <a:latin typeface="20"/>
              <a:ea typeface="Calibri" pitchFamily="34" charset="0"/>
              <a:cs typeface="Simplified Arabic" pitchFamily="18" charset="-78"/>
            </a:endParaRPr>
          </a:p>
          <a:p>
            <a:pPr algn="just"/>
            <a:r>
              <a:rPr lang="ar-SA" sz="2100" b="1" dirty="0">
                <a:solidFill>
                  <a:srgbClr val="003300"/>
                </a:solidFill>
                <a:latin typeface="20"/>
                <a:cs typeface="Simplified Arabic" pitchFamily="18" charset="-78"/>
              </a:rPr>
              <a:t>                                           </a:t>
            </a:r>
            <a:r>
              <a:rPr lang="ar-SA" sz="2100" b="1" dirty="0" smtClean="0">
                <a:solidFill>
                  <a:srgbClr val="003300"/>
                </a:solidFill>
                <a:latin typeface="20"/>
                <a:cs typeface="Simplified Arabic" pitchFamily="18" charset="-78"/>
              </a:rPr>
              <a:t>                      مسفر بن صالح الغامدي</a:t>
            </a:r>
            <a:endParaRPr lang="en-US" sz="2000" b="1" dirty="0">
              <a:solidFill>
                <a:srgbClr val="003300"/>
              </a:solidFill>
              <a:latin typeface="20"/>
            </a:endParaRPr>
          </a:p>
          <a:p>
            <a:pPr algn="l" rtl="0" eaLnBrk="0" hangingPunct="0"/>
            <a:endParaRPr lang="en-US" sz="2000" dirty="0">
              <a:solidFill>
                <a:prstClr val="black"/>
              </a:solidFill>
              <a:latin typeface="20"/>
            </a:endParaRPr>
          </a:p>
        </p:txBody>
      </p:sp>
      <p:pic>
        <p:nvPicPr>
          <p:cNvPr id="6" name="Picture 2" descr="C:\Users\User\Desktop\الشعار مفرغ  copy.png">
            <a:extLst>
              <a:ext uri="{FF2B5EF4-FFF2-40B4-BE49-F238E27FC236}">
                <a16:creationId xmlns="" xmlns:a16="http://schemas.microsoft.com/office/drawing/2014/main" id="{873DA05B-4F51-AC24-54A8-A5C9B5544FCF}"/>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7668344" y="-22447"/>
            <a:ext cx="1475656" cy="1552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2596471"/>
      </p:ext>
    </p:extLst>
  </p:cSld>
  <p:clrMapOvr>
    <a:masterClrMapping/>
  </p:clrMapOvr>
  <p:transition spd="slow" advClick="0" advTm="3000">
    <p:newsflash/>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10888082" y="378408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solidFill>
                <a:srgbClr val="FF0000"/>
              </a:solidFill>
            </a:endParaRPr>
          </a:p>
        </p:txBody>
      </p:sp>
      <p:graphicFrame>
        <p:nvGraphicFramePr>
          <p:cNvPr id="11" name="جدول 10"/>
          <p:cNvGraphicFramePr>
            <a:graphicFrameLocks noGrp="1"/>
          </p:cNvGraphicFramePr>
          <p:nvPr>
            <p:extLst>
              <p:ext uri="{D42A27DB-BD31-4B8C-83A1-F6EECF244321}">
                <p14:modId xmlns:p14="http://schemas.microsoft.com/office/powerpoint/2010/main" val="3435250553"/>
              </p:ext>
            </p:extLst>
          </p:nvPr>
        </p:nvGraphicFramePr>
        <p:xfrm>
          <a:off x="4788024" y="1784445"/>
          <a:ext cx="4032447" cy="3999277"/>
        </p:xfrm>
        <a:graphic>
          <a:graphicData uri="http://schemas.openxmlformats.org/drawingml/2006/table">
            <a:tbl>
              <a:tblPr rtl="1" firstRow="1" firstCol="1" bandRow="1">
                <a:effectLst>
                  <a:outerShdw blurRad="50800" dist="38100" dir="2700000" algn="tl" rotWithShape="0">
                    <a:srgbClr val="669900">
                      <a:alpha val="40000"/>
                    </a:srgbClr>
                  </a:outerShdw>
                </a:effectLst>
              </a:tblPr>
              <a:tblGrid>
                <a:gridCol w="1703840"/>
                <a:gridCol w="1045418"/>
                <a:gridCol w="1283189"/>
              </a:tblGrid>
              <a:tr h="414231">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000" dirty="0" smtClean="0">
                          <a:solidFill>
                            <a:srgbClr val="003300"/>
                          </a:solidFill>
                          <a:effectLst/>
                          <a:latin typeface="Simplified Arabic" pitchFamily="18" charset="-78"/>
                          <a:ea typeface="+mn-ea"/>
                          <a:cs typeface="Simplified Arabic" pitchFamily="18" charset="-78"/>
                        </a:rPr>
                        <a:t>النشاط</a:t>
                      </a:r>
                      <a:endParaRPr lang="en-US" sz="20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000" dirty="0" smtClean="0">
                          <a:solidFill>
                            <a:srgbClr val="003300"/>
                          </a:solidFill>
                          <a:effectLst/>
                          <a:latin typeface="Simplified Arabic" pitchFamily="18" charset="-78"/>
                          <a:cs typeface="Simplified Arabic" pitchFamily="18" charset="-78"/>
                        </a:rPr>
                        <a:t>العــدد</a:t>
                      </a:r>
                      <a:endParaRPr lang="en-US" sz="20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000" dirty="0" smtClean="0">
                          <a:solidFill>
                            <a:srgbClr val="003300"/>
                          </a:solidFill>
                          <a:effectLst/>
                          <a:latin typeface="Simplified Arabic" pitchFamily="18" charset="-78"/>
                          <a:ea typeface="Times New Roman"/>
                          <a:cs typeface="Simplified Arabic" pitchFamily="18" charset="-78"/>
                        </a:rPr>
                        <a:t>المستفيدون</a:t>
                      </a:r>
                      <a:endParaRPr lang="en-US" sz="20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r>
              <a:tr h="352903">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dirty="0" smtClean="0">
                          <a:solidFill>
                            <a:srgbClr val="003300"/>
                          </a:solidFill>
                          <a:effectLst/>
                          <a:latin typeface="Simplified Arabic" pitchFamily="18" charset="-78"/>
                          <a:ea typeface="Times New Roman"/>
                          <a:cs typeface="Simplified Arabic" pitchFamily="18" charset="-78"/>
                        </a:rPr>
                        <a:t>المسلمين</a:t>
                      </a:r>
                      <a:r>
                        <a:rPr lang="ar-SA" sz="2000" baseline="0" dirty="0" smtClean="0">
                          <a:solidFill>
                            <a:srgbClr val="003300"/>
                          </a:solidFill>
                          <a:effectLst/>
                          <a:latin typeface="Simplified Arabic" pitchFamily="18" charset="-78"/>
                          <a:ea typeface="Times New Roman"/>
                          <a:cs typeface="Simplified Arabic" pitchFamily="18" charset="-78"/>
                        </a:rPr>
                        <a:t> الجدد</a:t>
                      </a:r>
                      <a:endParaRPr lang="en-US" sz="20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baseline="0" dirty="0" smtClean="0">
                          <a:solidFill>
                            <a:schemeClr val="tx1"/>
                          </a:solidFill>
                          <a:effectLst/>
                          <a:latin typeface="Simplified Arabic" pitchFamily="18" charset="-78"/>
                          <a:ea typeface="+mn-ea"/>
                          <a:cs typeface="Simplified Arabic" pitchFamily="18" charset="-78"/>
                        </a:rPr>
                        <a:t>45</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ea typeface="Times New Roman"/>
                          <a:cs typeface="Simplified Arabic" pitchFamily="18" charset="-78"/>
                        </a:rPr>
                        <a:t>45</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347809">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dirty="0" smtClean="0">
                          <a:solidFill>
                            <a:srgbClr val="003300"/>
                          </a:solidFill>
                          <a:effectLst/>
                          <a:latin typeface="Simplified Arabic" pitchFamily="18" charset="-78"/>
                          <a:ea typeface="Times New Roman"/>
                          <a:cs typeface="Simplified Arabic" pitchFamily="18" charset="-78"/>
                        </a:rPr>
                        <a:t>الدروس</a:t>
                      </a:r>
                      <a:endParaRPr lang="en-US" sz="20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ea typeface="Times New Roman"/>
                          <a:cs typeface="Simplified Arabic" pitchFamily="18" charset="-78"/>
                        </a:rPr>
                        <a:t>215 </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ea typeface="Times New Roman"/>
                          <a:cs typeface="Simplified Arabic" pitchFamily="18" charset="-78"/>
                        </a:rPr>
                        <a:t>26450</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368182">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dirty="0" smtClean="0">
                          <a:solidFill>
                            <a:srgbClr val="003300"/>
                          </a:solidFill>
                          <a:effectLst/>
                          <a:latin typeface="Simplified Arabic" pitchFamily="18" charset="-78"/>
                          <a:ea typeface="Times New Roman"/>
                          <a:cs typeface="Simplified Arabic" pitchFamily="18" charset="-78"/>
                        </a:rPr>
                        <a:t>المحاضرات</a:t>
                      </a:r>
                      <a:endParaRPr lang="en-US" sz="20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ea typeface="Times New Roman"/>
                          <a:cs typeface="Simplified Arabic" pitchFamily="18" charset="-78"/>
                        </a:rPr>
                        <a:t>95 </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ea typeface="Times New Roman"/>
                          <a:cs typeface="Simplified Arabic" pitchFamily="18" charset="-78"/>
                        </a:rPr>
                        <a:t>6410</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368182">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dirty="0" smtClean="0">
                          <a:solidFill>
                            <a:srgbClr val="003300"/>
                          </a:solidFill>
                          <a:effectLst/>
                          <a:latin typeface="Simplified Arabic" pitchFamily="18" charset="-78"/>
                          <a:ea typeface="Times New Roman"/>
                          <a:cs typeface="Simplified Arabic" pitchFamily="18" charset="-78"/>
                        </a:rPr>
                        <a:t>اللقاءات</a:t>
                      </a:r>
                      <a:r>
                        <a:rPr lang="ar-SA" sz="2000" baseline="0" dirty="0" smtClean="0">
                          <a:solidFill>
                            <a:srgbClr val="003300"/>
                          </a:solidFill>
                          <a:effectLst/>
                          <a:latin typeface="Simplified Arabic" pitchFamily="18" charset="-78"/>
                          <a:ea typeface="Times New Roman"/>
                          <a:cs typeface="Simplified Arabic" pitchFamily="18" charset="-78"/>
                        </a:rPr>
                        <a:t> الدعوية</a:t>
                      </a:r>
                      <a:endParaRPr lang="en-US" sz="20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baseline="0" dirty="0" smtClean="0">
                          <a:solidFill>
                            <a:schemeClr val="tx1"/>
                          </a:solidFill>
                          <a:effectLst/>
                          <a:latin typeface="Simplified Arabic" pitchFamily="18" charset="-78"/>
                          <a:ea typeface="+mn-ea"/>
                          <a:cs typeface="Simplified Arabic" pitchFamily="18" charset="-78"/>
                        </a:rPr>
                        <a:t>240 </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ea typeface="Times New Roman"/>
                          <a:cs typeface="Simplified Arabic" pitchFamily="18" charset="-78"/>
                        </a:rPr>
                        <a:t>340</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357995">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dirty="0" smtClean="0">
                          <a:solidFill>
                            <a:srgbClr val="003300"/>
                          </a:solidFill>
                          <a:effectLst/>
                          <a:latin typeface="Simplified Arabic" pitchFamily="18" charset="-78"/>
                          <a:ea typeface="Times New Roman"/>
                          <a:cs typeface="Simplified Arabic" pitchFamily="18" charset="-78"/>
                        </a:rPr>
                        <a:t>الجولات</a:t>
                      </a:r>
                      <a:r>
                        <a:rPr lang="ar-SA" sz="2000" baseline="0" dirty="0" smtClean="0">
                          <a:solidFill>
                            <a:srgbClr val="003300"/>
                          </a:solidFill>
                          <a:effectLst/>
                          <a:latin typeface="Simplified Arabic" pitchFamily="18" charset="-78"/>
                          <a:ea typeface="Times New Roman"/>
                          <a:cs typeface="Simplified Arabic" pitchFamily="18" charset="-78"/>
                        </a:rPr>
                        <a:t> الدعوية</a:t>
                      </a:r>
                      <a:endParaRPr lang="en-US" sz="20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baseline="0" dirty="0" smtClean="0">
                          <a:solidFill>
                            <a:schemeClr val="tx1"/>
                          </a:solidFill>
                          <a:effectLst/>
                          <a:latin typeface="Simplified Arabic" pitchFamily="18" charset="-78"/>
                          <a:ea typeface="+mn-ea"/>
                          <a:cs typeface="Simplified Arabic" pitchFamily="18" charset="-78"/>
                        </a:rPr>
                        <a:t>20 </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ea typeface="Times New Roman"/>
                          <a:cs typeface="Simplified Arabic" pitchFamily="18" charset="-78"/>
                        </a:rPr>
                        <a:t>40</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r>
              <a:tr h="357995">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dirty="0" smtClean="0">
                          <a:solidFill>
                            <a:srgbClr val="003300"/>
                          </a:solidFill>
                          <a:effectLst/>
                          <a:latin typeface="Simplified Arabic" pitchFamily="18" charset="-78"/>
                          <a:ea typeface="Times New Roman"/>
                          <a:cs typeface="Simplified Arabic" pitchFamily="18" charset="-78"/>
                        </a:rPr>
                        <a:t>الدورات</a:t>
                      </a:r>
                      <a:r>
                        <a:rPr lang="ar-SA" sz="2000" baseline="0" dirty="0" smtClean="0">
                          <a:solidFill>
                            <a:srgbClr val="003300"/>
                          </a:solidFill>
                          <a:effectLst/>
                          <a:latin typeface="Simplified Arabic" pitchFamily="18" charset="-78"/>
                          <a:ea typeface="Times New Roman"/>
                          <a:cs typeface="Simplified Arabic" pitchFamily="18" charset="-78"/>
                        </a:rPr>
                        <a:t> التعليمية</a:t>
                      </a:r>
                      <a:endParaRPr lang="en-US" sz="20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ea typeface="Times New Roman"/>
                          <a:cs typeface="Simplified Arabic" pitchFamily="18" charset="-78"/>
                        </a:rPr>
                        <a:t>1</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ea typeface="Times New Roman"/>
                          <a:cs typeface="Simplified Arabic" pitchFamily="18" charset="-78"/>
                        </a:rPr>
                        <a:t>54</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357995">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dirty="0" smtClean="0">
                          <a:solidFill>
                            <a:srgbClr val="003300"/>
                          </a:solidFill>
                          <a:effectLst/>
                          <a:latin typeface="Simplified Arabic" pitchFamily="18" charset="-78"/>
                          <a:ea typeface="Times New Roman"/>
                          <a:cs typeface="Simplified Arabic" pitchFamily="18" charset="-78"/>
                        </a:rPr>
                        <a:t>المطبوعات الدعوية</a:t>
                      </a:r>
                      <a:endParaRPr lang="en-US" sz="20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b="1" baseline="0" dirty="0" smtClean="0">
                          <a:solidFill>
                            <a:schemeClr val="tx1"/>
                          </a:solidFill>
                          <a:effectLst/>
                          <a:latin typeface="Simplified Arabic" pitchFamily="18" charset="-78"/>
                          <a:ea typeface="+mn-ea"/>
                          <a:cs typeface="Simplified Arabic" pitchFamily="18" charset="-78"/>
                        </a:rPr>
                        <a:t>8400 </a:t>
                      </a:r>
                      <a:endParaRPr lang="en-US" sz="2000" b="1" dirty="0" smtClean="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b="1" dirty="0" smtClean="0">
                          <a:solidFill>
                            <a:schemeClr val="tx1"/>
                          </a:solidFill>
                          <a:effectLst/>
                          <a:latin typeface="Simplified Arabic" pitchFamily="18" charset="-78"/>
                          <a:ea typeface="Times New Roman"/>
                          <a:cs typeface="Simplified Arabic" pitchFamily="18" charset="-78"/>
                        </a:rPr>
                        <a:t>4525</a:t>
                      </a:r>
                      <a:endParaRPr lang="en-US" sz="2000" b="1" dirty="0" smtClean="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r>
              <a:tr h="357995">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dirty="0" smtClean="0">
                          <a:solidFill>
                            <a:srgbClr val="003300"/>
                          </a:solidFill>
                          <a:effectLst/>
                          <a:latin typeface="Simplified Arabic" pitchFamily="18" charset="-78"/>
                          <a:ea typeface="Times New Roman"/>
                          <a:cs typeface="Simplified Arabic" pitchFamily="18" charset="-78"/>
                        </a:rPr>
                        <a:t>متابعة</a:t>
                      </a:r>
                      <a:r>
                        <a:rPr lang="ar-SA" sz="2000" baseline="0" dirty="0" smtClean="0">
                          <a:solidFill>
                            <a:srgbClr val="003300"/>
                          </a:solidFill>
                          <a:effectLst/>
                          <a:latin typeface="Simplified Arabic" pitchFamily="18" charset="-78"/>
                          <a:ea typeface="Times New Roman"/>
                          <a:cs typeface="Simplified Arabic" pitchFamily="18" charset="-78"/>
                        </a:rPr>
                        <a:t> المهتدين </a:t>
                      </a:r>
                      <a:endParaRPr lang="en-US" sz="20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b="1" dirty="0" smtClean="0">
                          <a:solidFill>
                            <a:schemeClr val="tx1"/>
                          </a:solidFill>
                          <a:effectLst/>
                          <a:latin typeface="Simplified Arabic" pitchFamily="18" charset="-78"/>
                          <a:ea typeface="Times New Roman"/>
                          <a:cs typeface="Simplified Arabic" pitchFamily="18" charset="-78"/>
                        </a:rPr>
                        <a:t>27 </a:t>
                      </a:r>
                      <a:endParaRPr lang="en-US" sz="2000" b="1" dirty="0" smtClean="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b="1" dirty="0" smtClean="0">
                          <a:solidFill>
                            <a:schemeClr val="tx1"/>
                          </a:solidFill>
                          <a:effectLst/>
                          <a:latin typeface="Simplified Arabic" pitchFamily="18" charset="-78"/>
                          <a:ea typeface="Times New Roman"/>
                          <a:cs typeface="Simplified Arabic" pitchFamily="18" charset="-78"/>
                        </a:rPr>
                        <a:t>27</a:t>
                      </a:r>
                      <a:endParaRPr lang="en-US" sz="2000" b="1" dirty="0" smtClean="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357995">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dirty="0" smtClean="0">
                          <a:solidFill>
                            <a:srgbClr val="003300"/>
                          </a:solidFill>
                          <a:effectLst/>
                          <a:latin typeface="Simplified Arabic" pitchFamily="18" charset="-78"/>
                          <a:ea typeface="Times New Roman"/>
                          <a:cs typeface="Simplified Arabic" pitchFamily="18" charset="-78"/>
                        </a:rPr>
                        <a:t>وجبات غذائية</a:t>
                      </a:r>
                      <a:endParaRPr lang="en-US" sz="20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b="1" dirty="0" smtClean="0">
                          <a:solidFill>
                            <a:schemeClr val="tx1"/>
                          </a:solidFill>
                          <a:effectLst/>
                          <a:latin typeface="Simplified Arabic" pitchFamily="18" charset="-78"/>
                          <a:ea typeface="Times New Roman"/>
                          <a:cs typeface="Simplified Arabic" pitchFamily="18" charset="-78"/>
                        </a:rPr>
                        <a:t>185 </a:t>
                      </a:r>
                      <a:endParaRPr lang="en-US" sz="2000" b="1" dirty="0" smtClean="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b="1" dirty="0" smtClean="0">
                          <a:solidFill>
                            <a:schemeClr val="tx1"/>
                          </a:solidFill>
                          <a:effectLst/>
                          <a:latin typeface="Simplified Arabic" pitchFamily="18" charset="-78"/>
                          <a:ea typeface="Times New Roman"/>
                          <a:cs typeface="Simplified Arabic" pitchFamily="18" charset="-78"/>
                        </a:rPr>
                        <a:t>13850</a:t>
                      </a:r>
                      <a:endParaRPr lang="en-US" sz="2000" b="1" dirty="0" smtClean="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r>
              <a:tr h="357995">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dirty="0" smtClean="0">
                          <a:solidFill>
                            <a:srgbClr val="800000"/>
                          </a:solidFill>
                          <a:effectLst/>
                          <a:latin typeface="Simplified Arabic" pitchFamily="18" charset="-78"/>
                          <a:ea typeface="Times New Roman"/>
                          <a:cs typeface="Simplified Arabic" pitchFamily="18" charset="-78"/>
                        </a:rPr>
                        <a:t>العدد الكلي</a:t>
                      </a:r>
                      <a:endParaRPr lang="en-US" sz="2000" dirty="0" smtClean="0">
                        <a:solidFill>
                          <a:srgbClr val="8000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baseline="0" dirty="0" smtClean="0">
                          <a:solidFill>
                            <a:srgbClr val="800000"/>
                          </a:solidFill>
                          <a:effectLst/>
                          <a:latin typeface="Simplified Arabic" pitchFamily="18" charset="-78"/>
                          <a:ea typeface="+mn-ea"/>
                          <a:cs typeface="Simplified Arabic" pitchFamily="18" charset="-78"/>
                        </a:rPr>
                        <a:t>9228 </a:t>
                      </a:r>
                      <a:endParaRPr lang="en-US" sz="2000" b="1" dirty="0">
                        <a:solidFill>
                          <a:srgbClr val="8000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rgbClr val="800000"/>
                          </a:solidFill>
                          <a:effectLst/>
                          <a:latin typeface="Simplified Arabic" pitchFamily="18" charset="-78"/>
                          <a:ea typeface="Times New Roman"/>
                          <a:cs typeface="Simplified Arabic" pitchFamily="18" charset="-78"/>
                        </a:rPr>
                        <a:t>51741</a:t>
                      </a:r>
                      <a:endParaRPr lang="en-US" sz="2000" b="1" dirty="0">
                        <a:solidFill>
                          <a:srgbClr val="8000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bl>
          </a:graphicData>
        </a:graphic>
      </p:graphicFrame>
      <p:graphicFrame>
        <p:nvGraphicFramePr>
          <p:cNvPr id="12" name="جدول 11"/>
          <p:cNvGraphicFramePr>
            <a:graphicFrameLocks noGrp="1"/>
          </p:cNvGraphicFramePr>
          <p:nvPr>
            <p:extLst>
              <p:ext uri="{D42A27DB-BD31-4B8C-83A1-F6EECF244321}">
                <p14:modId xmlns:p14="http://schemas.microsoft.com/office/powerpoint/2010/main" val="530301699"/>
              </p:ext>
            </p:extLst>
          </p:nvPr>
        </p:nvGraphicFramePr>
        <p:xfrm>
          <a:off x="526166" y="1796062"/>
          <a:ext cx="4032447" cy="3976044"/>
        </p:xfrm>
        <a:graphic>
          <a:graphicData uri="http://schemas.openxmlformats.org/drawingml/2006/table">
            <a:tbl>
              <a:tblPr rtl="1" firstRow="1" firstCol="1" bandRow="1">
                <a:effectLst>
                  <a:outerShdw blurRad="50800" dist="38100" dir="2700000" algn="tl" rotWithShape="0">
                    <a:srgbClr val="669900">
                      <a:alpha val="40000"/>
                    </a:srgbClr>
                  </a:outerShdw>
                </a:effectLst>
              </a:tblPr>
              <a:tblGrid>
                <a:gridCol w="1703840"/>
                <a:gridCol w="1045418"/>
                <a:gridCol w="1283189"/>
              </a:tblGrid>
              <a:tr h="382430">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000" dirty="0" smtClean="0">
                          <a:solidFill>
                            <a:srgbClr val="003300"/>
                          </a:solidFill>
                          <a:effectLst/>
                          <a:latin typeface="Simplified Arabic" pitchFamily="18" charset="-78"/>
                          <a:ea typeface="+mn-ea"/>
                          <a:cs typeface="Simplified Arabic" pitchFamily="18" charset="-78"/>
                        </a:rPr>
                        <a:t>النشاط</a:t>
                      </a:r>
                      <a:endParaRPr lang="en-US" sz="20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000" dirty="0" smtClean="0">
                          <a:solidFill>
                            <a:srgbClr val="003300"/>
                          </a:solidFill>
                          <a:effectLst/>
                          <a:latin typeface="Simplified Arabic" pitchFamily="18" charset="-78"/>
                          <a:cs typeface="Simplified Arabic" pitchFamily="18" charset="-78"/>
                        </a:rPr>
                        <a:t>العــدد</a:t>
                      </a:r>
                      <a:endParaRPr lang="en-US" sz="20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2000" dirty="0" smtClean="0">
                          <a:solidFill>
                            <a:srgbClr val="003300"/>
                          </a:solidFill>
                          <a:effectLst/>
                          <a:latin typeface="Simplified Arabic" pitchFamily="18" charset="-78"/>
                          <a:ea typeface="Times New Roman"/>
                          <a:cs typeface="Simplified Arabic" pitchFamily="18" charset="-78"/>
                        </a:rPr>
                        <a:t>المستفيدون</a:t>
                      </a:r>
                      <a:endParaRPr lang="en-US" sz="20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r>
              <a:tr h="593998">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baseline="0" dirty="0" smtClean="0">
                          <a:solidFill>
                            <a:srgbClr val="003300"/>
                          </a:solidFill>
                          <a:effectLst/>
                          <a:latin typeface="Simplified Arabic" pitchFamily="18" charset="-78"/>
                          <a:ea typeface="Times New Roman"/>
                          <a:cs typeface="Simplified Arabic" pitchFamily="18" charset="-78"/>
                        </a:rPr>
                        <a:t>وجبات تفطير الصائمين</a:t>
                      </a:r>
                      <a:endParaRPr lang="en-US" sz="20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ea typeface="Times New Roman"/>
                          <a:cs typeface="Simplified Arabic" pitchFamily="18" charset="-78"/>
                        </a:rPr>
                        <a:t>60</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ea typeface="Times New Roman"/>
                          <a:cs typeface="Simplified Arabic" pitchFamily="18" charset="-78"/>
                        </a:rPr>
                        <a:t>26570</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321108">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dirty="0" smtClean="0">
                          <a:solidFill>
                            <a:srgbClr val="003300"/>
                          </a:solidFill>
                          <a:effectLst/>
                          <a:latin typeface="Simplified Arabic" pitchFamily="18" charset="-78"/>
                          <a:ea typeface="Times New Roman"/>
                          <a:cs typeface="Simplified Arabic" pitchFamily="18" charset="-78"/>
                        </a:rPr>
                        <a:t>رحلات</a:t>
                      </a:r>
                      <a:r>
                        <a:rPr lang="ar-SA" sz="2000" baseline="0" dirty="0" smtClean="0">
                          <a:solidFill>
                            <a:srgbClr val="003300"/>
                          </a:solidFill>
                          <a:effectLst/>
                          <a:latin typeface="Simplified Arabic" pitchFamily="18" charset="-78"/>
                          <a:ea typeface="Times New Roman"/>
                          <a:cs typeface="Simplified Arabic" pitchFamily="18" charset="-78"/>
                        </a:rPr>
                        <a:t> العمرة</a:t>
                      </a:r>
                      <a:endParaRPr lang="en-US" sz="20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ea typeface="Times New Roman"/>
                          <a:cs typeface="Simplified Arabic" pitchFamily="18" charset="-78"/>
                        </a:rPr>
                        <a:t>12</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ea typeface="Times New Roman"/>
                          <a:cs typeface="Simplified Arabic" pitchFamily="18" charset="-78"/>
                        </a:rPr>
                        <a:t>595</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339917">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dirty="0" smtClean="0">
                          <a:solidFill>
                            <a:srgbClr val="003300"/>
                          </a:solidFill>
                          <a:effectLst/>
                          <a:latin typeface="Simplified Arabic" pitchFamily="18" charset="-78"/>
                          <a:ea typeface="Times New Roman"/>
                          <a:cs typeface="Simplified Arabic" pitchFamily="18" charset="-78"/>
                        </a:rPr>
                        <a:t>رحلة</a:t>
                      </a:r>
                      <a:r>
                        <a:rPr lang="ar-SA" sz="2000" baseline="0" dirty="0" smtClean="0">
                          <a:solidFill>
                            <a:srgbClr val="003300"/>
                          </a:solidFill>
                          <a:effectLst/>
                          <a:latin typeface="Simplified Arabic" pitchFamily="18" charset="-78"/>
                          <a:ea typeface="Times New Roman"/>
                          <a:cs typeface="Simplified Arabic" pitchFamily="18" charset="-78"/>
                        </a:rPr>
                        <a:t> الحج</a:t>
                      </a:r>
                      <a:endParaRPr lang="en-US" sz="20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ea typeface="Times New Roman"/>
                          <a:cs typeface="Simplified Arabic" pitchFamily="18" charset="-78"/>
                        </a:rPr>
                        <a:t>1</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ea typeface="Times New Roman"/>
                          <a:cs typeface="Simplified Arabic" pitchFamily="18" charset="-78"/>
                        </a:rPr>
                        <a:t>50</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339917">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dirty="0" smtClean="0">
                          <a:solidFill>
                            <a:srgbClr val="003300"/>
                          </a:solidFill>
                          <a:effectLst/>
                          <a:latin typeface="Simplified Arabic" pitchFamily="18" charset="-78"/>
                          <a:ea typeface="Times New Roman"/>
                          <a:cs typeface="Simplified Arabic" pitchFamily="18" charset="-78"/>
                        </a:rPr>
                        <a:t>برامج</a:t>
                      </a:r>
                      <a:r>
                        <a:rPr lang="ar-SA" sz="2000" baseline="0" dirty="0" smtClean="0">
                          <a:solidFill>
                            <a:srgbClr val="003300"/>
                          </a:solidFill>
                          <a:effectLst/>
                          <a:latin typeface="Simplified Arabic" pitchFamily="18" charset="-78"/>
                          <a:ea typeface="Times New Roman"/>
                          <a:cs typeface="Simplified Arabic" pitchFamily="18" charset="-78"/>
                        </a:rPr>
                        <a:t> اليوم المفتوح</a:t>
                      </a:r>
                      <a:endParaRPr lang="en-US" sz="20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ea typeface="Times New Roman"/>
                          <a:cs typeface="Simplified Arabic" pitchFamily="18" charset="-78"/>
                        </a:rPr>
                        <a:t>1</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ea typeface="Times New Roman"/>
                          <a:cs typeface="Simplified Arabic" pitchFamily="18" charset="-78"/>
                        </a:rPr>
                        <a:t>1200</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330512">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dirty="0" smtClean="0">
                          <a:solidFill>
                            <a:srgbClr val="003300"/>
                          </a:solidFill>
                          <a:effectLst/>
                          <a:latin typeface="Simplified Arabic" pitchFamily="18" charset="-78"/>
                          <a:ea typeface="Times New Roman"/>
                          <a:cs typeface="Simplified Arabic" pitchFamily="18" charset="-78"/>
                        </a:rPr>
                        <a:t>المسابقات الدعوية</a:t>
                      </a:r>
                      <a:endParaRPr lang="en-US" sz="20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ea typeface="Times New Roman"/>
                          <a:cs typeface="Simplified Arabic" pitchFamily="18" charset="-78"/>
                        </a:rPr>
                        <a:t>1</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ea typeface="Times New Roman"/>
                          <a:cs typeface="Simplified Arabic" pitchFamily="18" charset="-78"/>
                        </a:rPr>
                        <a:t>600</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r>
              <a:tr h="330512">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dirty="0" smtClean="0">
                          <a:solidFill>
                            <a:srgbClr val="003300"/>
                          </a:solidFill>
                          <a:effectLst/>
                          <a:latin typeface="Simplified Arabic" pitchFamily="18" charset="-78"/>
                          <a:ea typeface="Times New Roman"/>
                          <a:cs typeface="Simplified Arabic" pitchFamily="18" charset="-78"/>
                        </a:rPr>
                        <a:t>الدعوة بالإنترنت</a:t>
                      </a:r>
                      <a:endParaRPr lang="en-US" sz="20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ea typeface="Times New Roman"/>
                          <a:cs typeface="Simplified Arabic" pitchFamily="18" charset="-78"/>
                        </a:rPr>
                        <a:t>835</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chemeClr val="tx1"/>
                          </a:solidFill>
                          <a:effectLst/>
                          <a:latin typeface="Simplified Arabic" pitchFamily="18" charset="-78"/>
                          <a:ea typeface="Times New Roman"/>
                          <a:cs typeface="Simplified Arabic" pitchFamily="18" charset="-78"/>
                        </a:rPr>
                        <a:t>40050</a:t>
                      </a:r>
                      <a:endParaRPr lang="en-US" sz="2000" b="1" dirty="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330512">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dirty="0" smtClean="0">
                          <a:solidFill>
                            <a:srgbClr val="003300"/>
                          </a:solidFill>
                          <a:effectLst/>
                          <a:latin typeface="Simplified Arabic" pitchFamily="18" charset="-78"/>
                          <a:ea typeface="Times New Roman"/>
                          <a:cs typeface="Simplified Arabic" pitchFamily="18" charset="-78"/>
                        </a:rPr>
                        <a:t>ترجمة الخطب</a:t>
                      </a:r>
                      <a:endParaRPr lang="en-US" sz="20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b="1" dirty="0" smtClean="0">
                          <a:solidFill>
                            <a:schemeClr val="tx1"/>
                          </a:solidFill>
                          <a:effectLst/>
                          <a:latin typeface="Simplified Arabic" pitchFamily="18" charset="-78"/>
                          <a:ea typeface="Times New Roman"/>
                          <a:cs typeface="Simplified Arabic" pitchFamily="18" charset="-78"/>
                        </a:rPr>
                        <a:t>18</a:t>
                      </a:r>
                      <a:endParaRPr lang="en-US" sz="2000" b="1" dirty="0" smtClean="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b="1" dirty="0" smtClean="0">
                          <a:solidFill>
                            <a:schemeClr val="tx1"/>
                          </a:solidFill>
                          <a:effectLst/>
                          <a:latin typeface="Simplified Arabic" pitchFamily="18" charset="-78"/>
                          <a:ea typeface="Times New Roman"/>
                          <a:cs typeface="Simplified Arabic" pitchFamily="18" charset="-78"/>
                        </a:rPr>
                        <a:t>1800</a:t>
                      </a:r>
                      <a:endParaRPr lang="en-US" sz="2000" b="1" dirty="0" smtClean="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r>
              <a:tr h="330512">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dirty="0" smtClean="0">
                          <a:solidFill>
                            <a:srgbClr val="003300"/>
                          </a:solidFill>
                          <a:effectLst/>
                          <a:latin typeface="Simplified Arabic" pitchFamily="18" charset="-78"/>
                          <a:ea typeface="Times New Roman"/>
                          <a:cs typeface="Simplified Arabic" pitchFamily="18" charset="-78"/>
                        </a:rPr>
                        <a:t>البرامج المتخصصة</a:t>
                      </a:r>
                      <a:endParaRPr lang="en-US" sz="20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b="1" dirty="0" smtClean="0">
                          <a:solidFill>
                            <a:schemeClr val="tx1"/>
                          </a:solidFill>
                          <a:effectLst/>
                          <a:latin typeface="Simplified Arabic" pitchFamily="18" charset="-78"/>
                          <a:ea typeface="Times New Roman"/>
                          <a:cs typeface="Simplified Arabic" pitchFamily="18" charset="-78"/>
                        </a:rPr>
                        <a:t>4</a:t>
                      </a:r>
                      <a:endParaRPr lang="en-US" sz="2000" b="1" dirty="0" smtClean="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b="1" dirty="0" smtClean="0">
                          <a:solidFill>
                            <a:schemeClr val="tx1"/>
                          </a:solidFill>
                          <a:effectLst/>
                          <a:latin typeface="Simplified Arabic" pitchFamily="18" charset="-78"/>
                          <a:ea typeface="Times New Roman"/>
                          <a:cs typeface="Simplified Arabic" pitchFamily="18" charset="-78"/>
                        </a:rPr>
                        <a:t>1300</a:t>
                      </a:r>
                      <a:endParaRPr lang="en-US" sz="2000" b="1" dirty="0" smtClean="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330512">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dirty="0" smtClean="0">
                          <a:solidFill>
                            <a:srgbClr val="003300"/>
                          </a:solidFill>
                          <a:effectLst/>
                          <a:latin typeface="Simplified Arabic" pitchFamily="18" charset="-78"/>
                          <a:ea typeface="Times New Roman"/>
                          <a:cs typeface="Simplified Arabic" pitchFamily="18" charset="-78"/>
                        </a:rPr>
                        <a:t>القسم النسائي</a:t>
                      </a:r>
                      <a:endParaRPr lang="en-US" sz="20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b="1" dirty="0" smtClean="0">
                          <a:solidFill>
                            <a:schemeClr val="tx1"/>
                          </a:solidFill>
                          <a:effectLst/>
                          <a:latin typeface="Simplified Arabic" pitchFamily="18" charset="-78"/>
                          <a:ea typeface="Times New Roman"/>
                          <a:cs typeface="Simplified Arabic" pitchFamily="18" charset="-78"/>
                        </a:rPr>
                        <a:t>202</a:t>
                      </a:r>
                      <a:endParaRPr lang="en-US" sz="2000" b="1" dirty="0" smtClean="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b="1" dirty="0" smtClean="0">
                          <a:solidFill>
                            <a:schemeClr val="tx1"/>
                          </a:solidFill>
                          <a:effectLst/>
                          <a:latin typeface="Simplified Arabic" pitchFamily="18" charset="-78"/>
                          <a:ea typeface="Times New Roman"/>
                          <a:cs typeface="Simplified Arabic" pitchFamily="18" charset="-78"/>
                        </a:rPr>
                        <a:t>1762</a:t>
                      </a:r>
                      <a:endParaRPr lang="en-US" sz="2000" b="1" dirty="0" smtClean="0">
                        <a:solidFill>
                          <a:schemeClr val="tx1"/>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r>
              <a:tr h="330512">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dirty="0" smtClean="0">
                          <a:solidFill>
                            <a:srgbClr val="800000"/>
                          </a:solidFill>
                          <a:effectLst/>
                          <a:latin typeface="Simplified Arabic" pitchFamily="18" charset="-78"/>
                          <a:ea typeface="Times New Roman"/>
                          <a:cs typeface="Simplified Arabic" pitchFamily="18" charset="-78"/>
                        </a:rPr>
                        <a:t>العدد الكلي</a:t>
                      </a:r>
                      <a:endParaRPr lang="en-US" sz="2000" dirty="0" smtClean="0">
                        <a:solidFill>
                          <a:srgbClr val="8000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rgbClr val="800000"/>
                          </a:solidFill>
                          <a:effectLst/>
                          <a:latin typeface="Simplified Arabic" pitchFamily="18" charset="-78"/>
                          <a:ea typeface="Times New Roman"/>
                          <a:cs typeface="Simplified Arabic" pitchFamily="18" charset="-78"/>
                        </a:rPr>
                        <a:t>1134</a:t>
                      </a:r>
                      <a:endParaRPr lang="en-US" sz="2000" b="1" dirty="0">
                        <a:solidFill>
                          <a:srgbClr val="8000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2000" b="1" dirty="0" smtClean="0">
                          <a:solidFill>
                            <a:srgbClr val="800000"/>
                          </a:solidFill>
                          <a:effectLst/>
                          <a:latin typeface="Simplified Arabic" pitchFamily="18" charset="-78"/>
                          <a:ea typeface="Times New Roman"/>
                          <a:cs typeface="Simplified Arabic" pitchFamily="18" charset="-78"/>
                        </a:rPr>
                        <a:t>74107</a:t>
                      </a:r>
                      <a:endParaRPr lang="en-US" sz="2000" b="1" dirty="0">
                        <a:solidFill>
                          <a:srgbClr val="8000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bl>
          </a:graphicData>
        </a:graphic>
      </p:graphicFrame>
      <p:sp>
        <p:nvSpPr>
          <p:cNvPr id="10" name="مستطيل مستدير الزوايا 9"/>
          <p:cNvSpPr/>
          <p:nvPr/>
        </p:nvSpPr>
        <p:spPr>
          <a:xfrm>
            <a:off x="3131840" y="764704"/>
            <a:ext cx="3528392" cy="576064"/>
          </a:xfrm>
          <a:prstGeom prst="roundRect">
            <a:avLst/>
          </a:prstGeom>
          <a:gradFill flip="none" rotWithShape="1">
            <a:gsLst>
              <a:gs pos="27000">
                <a:srgbClr val="C3986D">
                  <a:tint val="75000"/>
                  <a:shade val="85000"/>
                  <a:satMod val="230000"/>
                </a:srgbClr>
              </a:gs>
              <a:gs pos="25000">
                <a:srgbClr val="C3986D">
                  <a:tint val="90000"/>
                  <a:shade val="70000"/>
                  <a:satMod val="220000"/>
                </a:srgbClr>
              </a:gs>
              <a:gs pos="50000">
                <a:srgbClr val="C3986D">
                  <a:tint val="90000"/>
                  <a:shade val="58000"/>
                  <a:satMod val="225000"/>
                </a:srgbClr>
              </a:gs>
              <a:gs pos="57000">
                <a:srgbClr val="C3986D">
                  <a:tint val="90000"/>
                  <a:shade val="58000"/>
                  <a:satMod val="225000"/>
                </a:srgbClr>
              </a:gs>
              <a:gs pos="80000">
                <a:srgbClr val="C3986D">
                  <a:tint val="90000"/>
                  <a:shade val="69000"/>
                  <a:satMod val="220000"/>
                </a:srgbClr>
              </a:gs>
              <a:gs pos="76000">
                <a:srgbClr val="C3986D">
                  <a:tint val="77000"/>
                  <a:shade val="80000"/>
                  <a:satMod val="230000"/>
                </a:srgbClr>
              </a:gs>
            </a:gsLst>
            <a:lin ang="8100000" scaled="1"/>
            <a:tileRect/>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2400" b="1" i="0" u="none" strike="noStrike" kern="0" cap="none" spc="50" normalizeH="0" baseline="0" noProof="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الأنشطة والبرامج في أرقام</a:t>
            </a:r>
            <a:endParaRPr kumimoji="0" lang="ar-SA" sz="2400" b="1" i="0" u="none" strike="noStrike" kern="0" cap="none" spc="50" normalizeH="0" baseline="0" noProof="0" dirty="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mn-ea"/>
              <a:cs typeface="Simplified Arabic" pitchFamily="18" charset="-78"/>
            </a:endParaRPr>
          </a:p>
        </p:txBody>
      </p:sp>
      <p:pic>
        <p:nvPicPr>
          <p:cNvPr id="9" name="Picture 2" descr="C:\Users\User\Desktop\الشعار مفرغ  copy.png">
            <a:extLst>
              <a:ext uri="{FF2B5EF4-FFF2-40B4-BE49-F238E27FC236}">
                <a16:creationId xmlns="" xmlns:a16="http://schemas.microsoft.com/office/drawing/2014/main" id="{873DA05B-4F51-AC24-54A8-A5C9B5544FCF}"/>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7668344" y="-22447"/>
            <a:ext cx="1475656" cy="1552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6745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5" name="Rectangle 4"/>
          <p:cNvSpPr>
            <a:spLocks noChangeArrowheads="1"/>
          </p:cNvSpPr>
          <p:nvPr/>
        </p:nvSpPr>
        <p:spPr bwMode="auto">
          <a:xfrm>
            <a:off x="10888082" y="378408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solidFill>
                <a:srgbClr val="FF0000"/>
              </a:solidFill>
            </a:endParaRPr>
          </a:p>
        </p:txBody>
      </p:sp>
      <p:pic>
        <p:nvPicPr>
          <p:cNvPr id="4" name="Picture 2" descr="C:\Users\User\Desktop\الشعار مفرغ  copy.png">
            <a:extLst>
              <a:ext uri="{FF2B5EF4-FFF2-40B4-BE49-F238E27FC236}">
                <a16:creationId xmlns="" xmlns:a16="http://schemas.microsoft.com/office/drawing/2014/main" id="{873DA05B-4F51-AC24-54A8-A5C9B5544FCF}"/>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7164288" y="-4259"/>
            <a:ext cx="1800200" cy="19269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3"/>
          <p:cNvSpPr>
            <a:spLocks noChangeArrowheads="1"/>
          </p:cNvSpPr>
          <p:nvPr/>
        </p:nvSpPr>
        <p:spPr bwMode="auto">
          <a:xfrm>
            <a:off x="1475656" y="1424390"/>
            <a:ext cx="6696744"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ar-SA" sz="3200" b="1" dirty="0" smtClean="0">
                <a:solidFill>
                  <a:srgbClr val="C00000"/>
                </a:solidFill>
                <a:latin typeface="Lucida Sans Typewriter" pitchFamily="49" charset="0"/>
                <a:ea typeface="Times New Roman" pitchFamily="18" charset="0"/>
                <a:cs typeface="DecoType Naskh Extensions" pitchFamily="2" charset="-78"/>
              </a:rPr>
              <a:t>ختاماً</a:t>
            </a:r>
          </a:p>
          <a:p>
            <a:pPr algn="just" fontAlgn="base">
              <a:spcBef>
                <a:spcPct val="0"/>
              </a:spcBef>
              <a:spcAft>
                <a:spcPct val="0"/>
              </a:spcAft>
            </a:pPr>
            <a:r>
              <a:rPr lang="ar-SA" sz="3200" b="1" dirty="0" smtClean="0">
                <a:solidFill>
                  <a:srgbClr val="C00000"/>
                </a:solidFill>
                <a:latin typeface="Lucida Sans Typewriter" pitchFamily="49" charset="0"/>
                <a:ea typeface="Times New Roman" pitchFamily="18" charset="0"/>
                <a:cs typeface="DecoType Naskh Extensions" pitchFamily="2" charset="-78"/>
              </a:rPr>
              <a:t>نسأل الله أن يجزل الأجر والمثوبة </a:t>
            </a:r>
            <a:r>
              <a:rPr lang="ar-SA" sz="3200" b="1" dirty="0">
                <a:solidFill>
                  <a:srgbClr val="C00000"/>
                </a:solidFill>
                <a:latin typeface="Simplified Arabic" pitchFamily="18" charset="-78"/>
                <a:cs typeface="DecoType Naskh Extensions" panose="02010400000000000000" pitchFamily="2" charset="-78"/>
              </a:rPr>
              <a:t>لكل الداعمين والشركاء والمتطوعين الذين كان لهم بعد الله سبحانه وتعالى أثرٌ كبير في تحقيق هذه المنجزات </a:t>
            </a:r>
            <a:r>
              <a:rPr lang="ar-SA" sz="3200" b="1" dirty="0" smtClean="0">
                <a:solidFill>
                  <a:srgbClr val="C00000"/>
                </a:solidFill>
                <a:latin typeface="Simplified Arabic" pitchFamily="18" charset="-78"/>
                <a:cs typeface="DecoType Naskh Extensions" panose="02010400000000000000" pitchFamily="2" charset="-78"/>
              </a:rPr>
              <a:t>.</a:t>
            </a:r>
          </a:p>
          <a:p>
            <a:pPr algn="just" fontAlgn="base">
              <a:spcBef>
                <a:spcPct val="0"/>
              </a:spcBef>
              <a:spcAft>
                <a:spcPct val="0"/>
              </a:spcAft>
            </a:pPr>
            <a:r>
              <a:rPr lang="ar-SA" sz="3200" b="1" dirty="0" smtClean="0">
                <a:solidFill>
                  <a:srgbClr val="C00000"/>
                </a:solidFill>
                <a:latin typeface="Lucida Sans Typewriter" pitchFamily="49" charset="0"/>
                <a:ea typeface="Times New Roman" pitchFamily="18" charset="0"/>
                <a:cs typeface="DecoType Naskh Extensions" pitchFamily="2" charset="-78"/>
              </a:rPr>
              <a:t>وأن يوفقنا وإياكم لمزيد من التعاون على طريق الخير ..إنه سميع مجيب.</a:t>
            </a:r>
          </a:p>
          <a:p>
            <a:pPr algn="just" fontAlgn="base">
              <a:spcBef>
                <a:spcPct val="0"/>
              </a:spcBef>
              <a:spcAft>
                <a:spcPct val="0"/>
              </a:spcAft>
            </a:pPr>
            <a:r>
              <a:rPr lang="ar-SA" sz="3200" b="1" dirty="0" smtClean="0">
                <a:solidFill>
                  <a:srgbClr val="C00000"/>
                </a:solidFill>
                <a:latin typeface="Lucida Sans Typewriter" pitchFamily="49" charset="0"/>
                <a:cs typeface="DecoType Naskh Extensions" pitchFamily="2" charset="-78"/>
              </a:rPr>
              <a:t>وصلى الله وسلم على نبينا محمد وعلى </a:t>
            </a:r>
            <a:r>
              <a:rPr lang="ar-SA" sz="3200" b="1" dirty="0" err="1" smtClean="0">
                <a:solidFill>
                  <a:srgbClr val="C00000"/>
                </a:solidFill>
                <a:latin typeface="Lucida Sans Typewriter" pitchFamily="49" charset="0"/>
                <a:cs typeface="DecoType Naskh Extensions" pitchFamily="2" charset="-78"/>
              </a:rPr>
              <a:t>آله</a:t>
            </a:r>
            <a:r>
              <a:rPr lang="ar-SA" sz="3200" b="1" dirty="0" smtClean="0">
                <a:solidFill>
                  <a:srgbClr val="C00000"/>
                </a:solidFill>
                <a:latin typeface="Lucida Sans Typewriter" pitchFamily="49" charset="0"/>
                <a:cs typeface="DecoType Naskh Extensions" pitchFamily="2" charset="-78"/>
              </a:rPr>
              <a:t> وصحبه أجمعين.</a:t>
            </a:r>
          </a:p>
        </p:txBody>
      </p:sp>
    </p:spTree>
    <p:extLst>
      <p:ext uri="{BB962C8B-B14F-4D97-AF65-F5344CB8AC3E}">
        <p14:creationId xmlns:p14="http://schemas.microsoft.com/office/powerpoint/2010/main" val="321165069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pattFill prst="pct50">
          <a:fgClr>
            <a:schemeClr val="accent6">
              <a:lumMod val="75000"/>
            </a:schemeClr>
          </a:fgClr>
          <a:bgClr>
            <a:schemeClr val="bg1"/>
          </a:bgClr>
        </a:pattFill>
        <a:effectLst/>
      </p:bgPr>
    </p:bg>
    <p:spTree>
      <p:nvGrpSpPr>
        <p:cNvPr id="1" name=""/>
        <p:cNvGrpSpPr/>
        <p:nvPr/>
      </p:nvGrpSpPr>
      <p:grpSpPr>
        <a:xfrm>
          <a:off x="0" y="0"/>
          <a:ext cx="0" cy="0"/>
          <a:chOff x="0" y="0"/>
          <a:chExt cx="0" cy="0"/>
        </a:xfrm>
      </p:grpSpPr>
      <p:sp>
        <p:nvSpPr>
          <p:cNvPr id="37" name="Rectangle 4"/>
          <p:cNvSpPr/>
          <p:nvPr/>
        </p:nvSpPr>
        <p:spPr>
          <a:xfrm>
            <a:off x="1317724" y="2846841"/>
            <a:ext cx="7387430" cy="523220"/>
          </a:xfrm>
          <a:prstGeom prst="rect">
            <a:avLst/>
          </a:prstGeom>
        </p:spPr>
        <p:txBody>
          <a:bodyPr>
            <a:spAutoFit/>
            <a:scene3d>
              <a:camera prst="orthographicFront"/>
              <a:lightRig rig="threePt" dir="t"/>
            </a:scene3d>
            <a:sp3d extrusionH="57150">
              <a:bevelT w="82550" h="38100" prst="coolSlant"/>
            </a:sp3d>
          </a:bodyPr>
          <a:lstStyle/>
          <a:p>
            <a:pPr>
              <a:defRPr/>
            </a:pPr>
            <a:r>
              <a:rPr lang="ar-SA" sz="2800" b="1" dirty="0">
                <a:effectLst>
                  <a:glow rad="63500">
                    <a:srgbClr val="FFFF00">
                      <a:alpha val="40000"/>
                    </a:srgbClr>
                  </a:glow>
                </a:effectLst>
                <a:latin typeface="Andalus" pitchFamily="18" charset="-78"/>
                <a:cs typeface="Andalus" pitchFamily="18" charset="-78"/>
              </a:rPr>
              <a:t> </a:t>
            </a:r>
            <a:r>
              <a:rPr lang="ar-SA" sz="2800" b="1" dirty="0" smtClean="0">
                <a:effectLst>
                  <a:glow rad="63500">
                    <a:srgbClr val="FFFF00">
                      <a:alpha val="40000"/>
                    </a:srgbClr>
                  </a:glow>
                </a:effectLst>
                <a:latin typeface="Andalus" pitchFamily="18" charset="-78"/>
                <a:cs typeface="Andalus" pitchFamily="18" charset="-78"/>
              </a:rPr>
              <a:t>*حسابات التواصل </a:t>
            </a:r>
            <a:r>
              <a:rPr lang="ar-SA" sz="2800" b="1" dirty="0">
                <a:effectLst>
                  <a:glow rad="63500">
                    <a:srgbClr val="FFFF00">
                      <a:alpha val="40000"/>
                    </a:srgbClr>
                  </a:glow>
                </a:effectLst>
                <a:latin typeface="Andalus" pitchFamily="18" charset="-78"/>
                <a:cs typeface="Andalus" pitchFamily="18" charset="-78"/>
              </a:rPr>
              <a:t>الاجتماعي </a:t>
            </a:r>
            <a:r>
              <a:rPr lang="ar-SA" sz="2800" b="1" dirty="0" smtClean="0">
                <a:effectLst>
                  <a:glow rad="63500">
                    <a:srgbClr val="FFFF00">
                      <a:alpha val="40000"/>
                    </a:srgbClr>
                  </a:glow>
                </a:effectLst>
                <a:latin typeface="Andalus" pitchFamily="18" charset="-78"/>
                <a:cs typeface="Andalus" pitchFamily="18" charset="-78"/>
              </a:rPr>
              <a:t>: </a:t>
            </a:r>
            <a:r>
              <a:rPr lang="en-US" sz="2800" b="1" dirty="0" smtClean="0">
                <a:effectLst>
                  <a:glow rad="63500">
                    <a:srgbClr val="FFFF00">
                      <a:alpha val="40000"/>
                    </a:srgbClr>
                  </a:glow>
                </a:effectLst>
                <a:latin typeface="Andalus" pitchFamily="18" charset="-78"/>
                <a:cs typeface="Andalus" pitchFamily="18" charset="-78"/>
              </a:rPr>
              <a:t> </a:t>
            </a:r>
            <a:r>
              <a:rPr lang="en-US" sz="2800" b="1" dirty="0">
                <a:solidFill>
                  <a:srgbClr val="006600"/>
                </a:solidFill>
                <a:effectLst>
                  <a:glow rad="63500">
                    <a:srgbClr val="FFFF00">
                      <a:alpha val="40000"/>
                    </a:srgbClr>
                  </a:glow>
                </a:effectLst>
                <a:latin typeface="Andalus" pitchFamily="18" charset="-78"/>
                <a:cs typeface="Andalus" pitchFamily="18" charset="-78"/>
              </a:rPr>
              <a:t>Muslimcare23</a:t>
            </a:r>
            <a:endParaRPr lang="ar-SA" sz="2800" dirty="0">
              <a:effectLst>
                <a:glow rad="101600">
                  <a:srgbClr val="FFFF00">
                    <a:alpha val="40000"/>
                  </a:srgbClr>
                </a:glow>
              </a:effectLst>
              <a:latin typeface="Andalus" pitchFamily="18" charset="-78"/>
              <a:cs typeface="Andalus" pitchFamily="18" charset="-78"/>
            </a:endParaRPr>
          </a:p>
        </p:txBody>
      </p:sp>
      <p:pic>
        <p:nvPicPr>
          <p:cNvPr id="38" name="Picture 6" descr="C:\Users\User\Desktop\4312fffa4edf92cb597c0ec9d7c3fe0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598791" y="2799543"/>
            <a:ext cx="571198" cy="485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4" descr="C:\Users\User\Desktop\png-transparent-snapchat-social-media-logo-social-media-logo-social-brand-3d-ico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22734" y="2799542"/>
            <a:ext cx="561034" cy="485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 descr="C:\Users\User\Desktop\image-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17724" y="2799540"/>
            <a:ext cx="498554" cy="485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Rectangle 3"/>
          <p:cNvSpPr/>
          <p:nvPr/>
        </p:nvSpPr>
        <p:spPr>
          <a:xfrm>
            <a:off x="6047061" y="3933056"/>
            <a:ext cx="3133451" cy="830997"/>
          </a:xfrm>
          <a:prstGeom prst="rect">
            <a:avLst/>
          </a:prstGeom>
        </p:spPr>
        <p:txBody>
          <a:bodyPr wrap="square">
            <a:spAutoFit/>
            <a:scene3d>
              <a:camera prst="orthographicFront"/>
              <a:lightRig rig="threePt" dir="t"/>
            </a:scene3d>
            <a:sp3d extrusionH="57150">
              <a:bevelT w="82550" h="38100" prst="coolSlant"/>
            </a:sp3d>
          </a:bodyPr>
          <a:lstStyle/>
          <a:p>
            <a:pPr algn="just">
              <a:defRPr/>
            </a:pPr>
            <a:r>
              <a:rPr lang="ar-SA" sz="4800" b="1" dirty="0">
                <a:latin typeface="Andalus" pitchFamily="18" charset="-78"/>
                <a:cs typeface="Andalus" pitchFamily="18" charset="-78"/>
              </a:rPr>
              <a:t> </a:t>
            </a:r>
            <a:r>
              <a:rPr lang="ar-SA" sz="4800" b="1" dirty="0">
                <a:effectLst>
                  <a:glow rad="101600">
                    <a:srgbClr val="FFFF00">
                      <a:alpha val="40000"/>
                    </a:srgbClr>
                  </a:glow>
                </a:effectLst>
                <a:latin typeface="Andalus" pitchFamily="18" charset="-78"/>
                <a:cs typeface="Andalus" pitchFamily="18" charset="-78"/>
              </a:rPr>
              <a:t>   </a:t>
            </a:r>
            <a:r>
              <a:rPr lang="ar-SA" sz="3200" b="1" dirty="0" smtClean="0">
                <a:effectLst>
                  <a:glow rad="101600">
                    <a:srgbClr val="FFFF00">
                      <a:alpha val="40000"/>
                    </a:srgbClr>
                  </a:glow>
                </a:effectLst>
                <a:latin typeface="Andalus" pitchFamily="18" charset="-78"/>
                <a:cs typeface="Andalus" pitchFamily="18" charset="-78"/>
              </a:rPr>
              <a:t>مصــرف الإنماء</a:t>
            </a:r>
            <a:endParaRPr lang="ar-SA" sz="4800" dirty="0">
              <a:effectLst>
                <a:glow rad="101600">
                  <a:srgbClr val="FFFF00">
                    <a:alpha val="40000"/>
                  </a:srgbClr>
                </a:glow>
                <a:outerShdw blurRad="38100" dist="38100" dir="2700000" algn="tl">
                  <a:srgbClr val="000000">
                    <a:alpha val="43137"/>
                  </a:srgbClr>
                </a:outerShdw>
              </a:effectLst>
              <a:latin typeface="Andalus" pitchFamily="18" charset="-78"/>
              <a:cs typeface="Andalus" pitchFamily="18" charset="-78"/>
            </a:endParaRPr>
          </a:p>
        </p:txBody>
      </p:sp>
      <p:sp>
        <p:nvSpPr>
          <p:cNvPr id="44" name="Rectangle 4"/>
          <p:cNvSpPr/>
          <p:nvPr/>
        </p:nvSpPr>
        <p:spPr>
          <a:xfrm>
            <a:off x="629455" y="4172355"/>
            <a:ext cx="6629400" cy="584775"/>
          </a:xfrm>
          <a:prstGeom prst="rect">
            <a:avLst/>
          </a:prstGeom>
        </p:spPr>
        <p:txBody>
          <a:bodyPr wrap="square">
            <a:spAutoFit/>
            <a:scene3d>
              <a:camera prst="orthographicFront"/>
              <a:lightRig rig="threePt" dir="t"/>
            </a:scene3d>
            <a:sp3d extrusionH="57150">
              <a:bevelT w="82550" h="38100" prst="coolSlant"/>
            </a:sp3d>
          </a:bodyPr>
          <a:lstStyle/>
          <a:p>
            <a:pPr algn="ctr">
              <a:defRPr/>
            </a:pPr>
            <a:r>
              <a:rPr lang="en-US" sz="3200" b="1" dirty="0">
                <a:solidFill>
                  <a:schemeClr val="accent1"/>
                </a:solidFill>
                <a:effectLst>
                  <a:glow rad="63500">
                    <a:srgbClr val="FFFF00">
                      <a:alpha val="40000"/>
                    </a:srgbClr>
                  </a:glow>
                </a:effectLst>
                <a:latin typeface="Andalus" pitchFamily="18" charset="-78"/>
                <a:cs typeface="Andalus" pitchFamily="18" charset="-78"/>
              </a:rPr>
              <a:t>SA8305000068204819263000</a:t>
            </a:r>
            <a:endParaRPr lang="ar-SA" sz="3200" dirty="0">
              <a:solidFill>
                <a:schemeClr val="accent1"/>
              </a:solidFill>
              <a:effectLst>
                <a:glow rad="101600">
                  <a:srgbClr val="FFFF00">
                    <a:alpha val="40000"/>
                  </a:srgbClr>
                </a:glow>
              </a:effectLst>
              <a:latin typeface="Andalus" pitchFamily="18" charset="-78"/>
              <a:cs typeface="Andalus" pitchFamily="18" charset="-78"/>
            </a:endParaRPr>
          </a:p>
        </p:txBody>
      </p:sp>
      <p:sp>
        <p:nvSpPr>
          <p:cNvPr id="45" name="Rectangle 3"/>
          <p:cNvSpPr/>
          <p:nvPr/>
        </p:nvSpPr>
        <p:spPr>
          <a:xfrm>
            <a:off x="6682791" y="4614228"/>
            <a:ext cx="2448272" cy="830806"/>
          </a:xfrm>
          <a:prstGeom prst="rect">
            <a:avLst/>
          </a:prstGeom>
        </p:spPr>
        <p:txBody>
          <a:bodyPr wrap="square">
            <a:spAutoFit/>
            <a:scene3d>
              <a:camera prst="orthographicFront"/>
              <a:lightRig rig="threePt" dir="t"/>
            </a:scene3d>
            <a:sp3d extrusionH="57150">
              <a:bevelT w="82550" h="38100" prst="coolSlant"/>
            </a:sp3d>
          </a:bodyPr>
          <a:lstStyle/>
          <a:p>
            <a:pPr>
              <a:defRPr/>
            </a:pPr>
            <a:r>
              <a:rPr lang="ar-SA" sz="4800" b="1" dirty="0">
                <a:latin typeface="Andalus" pitchFamily="18" charset="-78"/>
                <a:cs typeface="Andalus" pitchFamily="18" charset="-78"/>
              </a:rPr>
              <a:t> </a:t>
            </a:r>
            <a:r>
              <a:rPr lang="ar-SA" sz="4800" b="1" dirty="0">
                <a:effectLst>
                  <a:glow rad="101600">
                    <a:srgbClr val="FFFF00">
                      <a:alpha val="40000"/>
                    </a:srgbClr>
                  </a:glow>
                </a:effectLst>
                <a:latin typeface="Andalus" pitchFamily="18" charset="-78"/>
                <a:cs typeface="Andalus" pitchFamily="18" charset="-78"/>
              </a:rPr>
              <a:t>  </a:t>
            </a:r>
            <a:r>
              <a:rPr lang="ar-SA" sz="3200" b="1" dirty="0" smtClean="0">
                <a:effectLst>
                  <a:glow rad="101600">
                    <a:srgbClr val="FFFF00">
                      <a:alpha val="40000"/>
                    </a:srgbClr>
                  </a:glow>
                </a:effectLst>
                <a:latin typeface="Andalus" pitchFamily="18" charset="-78"/>
                <a:cs typeface="Andalus" pitchFamily="18" charset="-78"/>
              </a:rPr>
              <a:t>مصرف الراجحي</a:t>
            </a:r>
            <a:endParaRPr lang="ar-SA" sz="4800" dirty="0">
              <a:effectLst>
                <a:glow rad="101600">
                  <a:srgbClr val="FFFF00">
                    <a:alpha val="40000"/>
                  </a:srgbClr>
                </a:glow>
                <a:outerShdw blurRad="38100" dist="38100" dir="2700000" algn="tl">
                  <a:srgbClr val="000000">
                    <a:alpha val="43137"/>
                  </a:srgbClr>
                </a:outerShdw>
              </a:effectLst>
              <a:latin typeface="Andalus" pitchFamily="18" charset="-78"/>
              <a:cs typeface="Andalus" pitchFamily="18" charset="-78"/>
            </a:endParaRPr>
          </a:p>
        </p:txBody>
      </p:sp>
      <p:sp>
        <p:nvSpPr>
          <p:cNvPr id="46" name="Rectangle 4"/>
          <p:cNvSpPr/>
          <p:nvPr/>
        </p:nvSpPr>
        <p:spPr>
          <a:xfrm>
            <a:off x="850142" y="4860258"/>
            <a:ext cx="6140159" cy="584775"/>
          </a:xfrm>
          <a:prstGeom prst="rect">
            <a:avLst/>
          </a:prstGeom>
        </p:spPr>
        <p:txBody>
          <a:bodyPr wrap="square">
            <a:spAutoFit/>
            <a:scene3d>
              <a:camera prst="orthographicFront"/>
              <a:lightRig rig="threePt" dir="t"/>
            </a:scene3d>
            <a:sp3d extrusionH="57150">
              <a:bevelT w="82550" h="38100" prst="coolSlant"/>
            </a:sp3d>
          </a:bodyPr>
          <a:lstStyle/>
          <a:p>
            <a:pPr algn="ctr">
              <a:defRPr/>
            </a:pPr>
            <a:r>
              <a:rPr lang="en-US" sz="3200" b="1" dirty="0">
                <a:solidFill>
                  <a:srgbClr val="0070C0"/>
                </a:solidFill>
                <a:effectLst>
                  <a:glow rad="63500">
                    <a:srgbClr val="FFFF00">
                      <a:alpha val="40000"/>
                    </a:srgbClr>
                  </a:glow>
                </a:effectLst>
                <a:latin typeface="Andalus" pitchFamily="18" charset="-78"/>
                <a:cs typeface="Andalus" pitchFamily="18" charset="-78"/>
              </a:rPr>
              <a:t>SA7480000503608010651117</a:t>
            </a:r>
            <a:endParaRPr lang="ar-SA" sz="3200" dirty="0">
              <a:solidFill>
                <a:srgbClr val="0070C0"/>
              </a:solidFill>
              <a:effectLst>
                <a:glow rad="101600">
                  <a:srgbClr val="FFFF00">
                    <a:alpha val="40000"/>
                  </a:srgbClr>
                </a:glow>
              </a:effectLst>
              <a:latin typeface="Andalus" pitchFamily="18" charset="-78"/>
              <a:cs typeface="Andalus" pitchFamily="18" charset="-78"/>
            </a:endParaRPr>
          </a:p>
        </p:txBody>
      </p:sp>
      <p:sp>
        <p:nvSpPr>
          <p:cNvPr id="47" name="Rectangle 3"/>
          <p:cNvSpPr/>
          <p:nvPr/>
        </p:nvSpPr>
        <p:spPr>
          <a:xfrm>
            <a:off x="1835696" y="404664"/>
            <a:ext cx="6336704" cy="1015663"/>
          </a:xfrm>
          <a:prstGeom prst="rect">
            <a:avLst/>
          </a:prstGeom>
        </p:spPr>
        <p:txBody>
          <a:bodyPr wrap="square">
            <a:spAutoFit/>
            <a:scene3d>
              <a:camera prst="orthographicFront"/>
              <a:lightRig rig="threePt" dir="t"/>
            </a:scene3d>
            <a:sp3d extrusionH="57150">
              <a:bevelT w="82550" h="38100" prst="coolSlant"/>
            </a:sp3d>
          </a:bodyPr>
          <a:lstStyle/>
          <a:p>
            <a:pPr>
              <a:defRPr/>
            </a:pPr>
            <a:r>
              <a:rPr lang="ar-SA" sz="6000" b="1" dirty="0">
                <a:solidFill>
                  <a:srgbClr val="002060"/>
                </a:solidFill>
                <a:latin typeface="Andalus" pitchFamily="18" charset="-78"/>
                <a:cs typeface="Andalus" pitchFamily="18" charset="-78"/>
              </a:rPr>
              <a:t> </a:t>
            </a:r>
            <a:r>
              <a:rPr lang="ar-SA" sz="6000" b="1" dirty="0">
                <a:solidFill>
                  <a:srgbClr val="002060"/>
                </a:solidFill>
                <a:effectLst>
                  <a:glow rad="101600">
                    <a:srgbClr val="FFFF00">
                      <a:alpha val="40000"/>
                    </a:srgbClr>
                  </a:glow>
                </a:effectLst>
                <a:latin typeface="Andalus" pitchFamily="18" charset="-78"/>
                <a:cs typeface="Andalus" pitchFamily="18" charset="-78"/>
              </a:rPr>
              <a:t>   </a:t>
            </a:r>
            <a:r>
              <a:rPr lang="ar-SA" sz="4000" b="1" dirty="0" smtClean="0">
                <a:solidFill>
                  <a:srgbClr val="FF0000"/>
                </a:solidFill>
                <a:effectLst>
                  <a:glow rad="101600">
                    <a:srgbClr val="FFFF00">
                      <a:alpha val="40000"/>
                    </a:srgbClr>
                  </a:glow>
                </a:effectLst>
                <a:latin typeface="Andalus" pitchFamily="18" charset="-78"/>
                <a:cs typeface="Andalus" pitchFamily="18" charset="-78"/>
              </a:rPr>
              <a:t>جمعية العناية بالمسلم الجديد بالدمام</a:t>
            </a:r>
            <a:endParaRPr lang="ar-SA" sz="6000" dirty="0">
              <a:solidFill>
                <a:srgbClr val="FF0000"/>
              </a:solidFill>
              <a:effectLst>
                <a:glow rad="101600">
                  <a:srgbClr val="FFFF00">
                    <a:alpha val="40000"/>
                  </a:srgbClr>
                </a:glow>
                <a:outerShdw blurRad="38100" dist="38100" dir="2700000" algn="tl">
                  <a:srgbClr val="000000">
                    <a:alpha val="43137"/>
                  </a:srgbClr>
                </a:outerShdw>
              </a:effectLst>
              <a:latin typeface="Andalus" pitchFamily="18" charset="-78"/>
              <a:cs typeface="Andalus" pitchFamily="18" charset="-78"/>
            </a:endParaRPr>
          </a:p>
        </p:txBody>
      </p:sp>
      <p:sp>
        <p:nvSpPr>
          <p:cNvPr id="48" name="Rectangle 4"/>
          <p:cNvSpPr/>
          <p:nvPr/>
        </p:nvSpPr>
        <p:spPr>
          <a:xfrm>
            <a:off x="-386814" y="6023275"/>
            <a:ext cx="8280920" cy="523220"/>
          </a:xfrm>
          <a:prstGeom prst="rect">
            <a:avLst/>
          </a:prstGeom>
        </p:spPr>
        <p:txBody>
          <a:bodyPr wrap="square">
            <a:spAutoFit/>
            <a:scene3d>
              <a:camera prst="orthographicFront"/>
              <a:lightRig rig="threePt" dir="t"/>
            </a:scene3d>
            <a:sp3d extrusionH="57150">
              <a:bevelT w="82550" h="38100" prst="coolSlant"/>
            </a:sp3d>
          </a:bodyPr>
          <a:lstStyle/>
          <a:p>
            <a:pPr>
              <a:defRPr/>
            </a:pPr>
            <a:r>
              <a:rPr lang="ar-SA" sz="2800" b="1" dirty="0" smtClean="0">
                <a:solidFill>
                  <a:srgbClr val="C00000"/>
                </a:solidFill>
                <a:effectLst>
                  <a:glow rad="63500">
                    <a:srgbClr val="FFFF00">
                      <a:alpha val="40000"/>
                    </a:srgbClr>
                  </a:glow>
                </a:effectLst>
                <a:latin typeface="Andalus" pitchFamily="18" charset="-78"/>
                <a:cs typeface="Andalus" pitchFamily="18" charset="-78"/>
              </a:rPr>
              <a:t>* </a:t>
            </a:r>
            <a:r>
              <a:rPr lang="ar-SA" sz="2800" b="1" dirty="0" smtClean="0">
                <a:solidFill>
                  <a:srgbClr val="C00000"/>
                </a:solidFill>
                <a:effectLst>
                  <a:glow rad="63500">
                    <a:srgbClr val="FFFF00">
                      <a:alpha val="40000"/>
                    </a:srgbClr>
                  </a:glow>
                </a:effectLst>
                <a:latin typeface="Andalus" pitchFamily="18" charset="-78"/>
                <a:cs typeface="Andalus" pitchFamily="18" charset="-78"/>
              </a:rPr>
              <a:t>الدمام - حي عبدالله فؤاد </a:t>
            </a:r>
            <a:r>
              <a:rPr lang="ar-SA" sz="2800" b="1" dirty="0" smtClean="0">
                <a:solidFill>
                  <a:srgbClr val="C00000"/>
                </a:solidFill>
                <a:effectLst>
                  <a:glow rad="63500">
                    <a:srgbClr val="FFFF00">
                      <a:alpha val="40000"/>
                    </a:srgbClr>
                  </a:glow>
                </a:effectLst>
                <a:latin typeface="Andalus" pitchFamily="18" charset="-78"/>
                <a:cs typeface="Andalus" pitchFamily="18" charset="-78"/>
              </a:rPr>
              <a:t>– هاتف : </a:t>
            </a:r>
            <a:r>
              <a:rPr lang="en-US" sz="2800" b="1" dirty="0" smtClean="0">
                <a:solidFill>
                  <a:srgbClr val="C00000"/>
                </a:solidFill>
                <a:effectLst>
                  <a:glow rad="63500">
                    <a:srgbClr val="FFFF00">
                      <a:alpha val="40000"/>
                    </a:srgbClr>
                  </a:glow>
                </a:effectLst>
                <a:latin typeface="Andalus" pitchFamily="18" charset="-78"/>
                <a:cs typeface="Andalus" pitchFamily="18" charset="-78"/>
              </a:rPr>
              <a:t>0558548818</a:t>
            </a:r>
            <a:endParaRPr lang="ar-SA" sz="2800" dirty="0">
              <a:solidFill>
                <a:srgbClr val="C00000"/>
              </a:solidFill>
              <a:effectLst>
                <a:glow rad="101600">
                  <a:srgbClr val="FFFF00">
                    <a:alpha val="40000"/>
                  </a:srgbClr>
                </a:glow>
              </a:effectLst>
              <a:latin typeface="Andalus" pitchFamily="18" charset="-78"/>
              <a:cs typeface="Andalus" pitchFamily="18" charset="-78"/>
            </a:endParaRPr>
          </a:p>
        </p:txBody>
      </p:sp>
      <p:sp>
        <p:nvSpPr>
          <p:cNvPr id="49" name="Rectangle 4"/>
          <p:cNvSpPr/>
          <p:nvPr/>
        </p:nvSpPr>
        <p:spPr>
          <a:xfrm>
            <a:off x="1033154" y="1628800"/>
            <a:ext cx="7571294" cy="523220"/>
          </a:xfrm>
          <a:prstGeom prst="rect">
            <a:avLst/>
          </a:prstGeom>
        </p:spPr>
        <p:txBody>
          <a:bodyPr wrap="square">
            <a:spAutoFit/>
            <a:scene3d>
              <a:camera prst="orthographicFront"/>
              <a:lightRig rig="threePt" dir="t"/>
            </a:scene3d>
            <a:sp3d extrusionH="57150">
              <a:bevelT w="82550" h="38100" prst="coolSlant"/>
            </a:sp3d>
          </a:bodyPr>
          <a:lstStyle/>
          <a:p>
            <a:pPr>
              <a:defRPr/>
            </a:pPr>
            <a:r>
              <a:rPr lang="ar-SA" sz="2800" b="1" dirty="0" smtClean="0">
                <a:effectLst>
                  <a:glow rad="63500">
                    <a:srgbClr val="FFFF00">
                      <a:alpha val="40000"/>
                    </a:srgbClr>
                  </a:glow>
                </a:effectLst>
                <a:latin typeface="Andalus" pitchFamily="18" charset="-78"/>
                <a:cs typeface="Andalus" pitchFamily="18" charset="-78"/>
              </a:rPr>
              <a:t>*</a:t>
            </a:r>
            <a:r>
              <a:rPr lang="ar-SA" sz="2800" b="1" dirty="0">
                <a:effectLst>
                  <a:glow rad="63500">
                    <a:srgbClr val="FFFF00">
                      <a:alpha val="40000"/>
                    </a:srgbClr>
                  </a:glow>
                </a:effectLst>
                <a:latin typeface="Andalus" pitchFamily="18" charset="-78"/>
                <a:cs typeface="Andalus" pitchFamily="18" charset="-78"/>
              </a:rPr>
              <a:t>الموقع الإلكتروني </a:t>
            </a:r>
            <a:r>
              <a:rPr lang="ar-SA" sz="2800" b="1" dirty="0" smtClean="0">
                <a:effectLst>
                  <a:glow rad="63500">
                    <a:srgbClr val="FFFF00">
                      <a:alpha val="40000"/>
                    </a:srgbClr>
                  </a:glow>
                </a:effectLst>
                <a:latin typeface="Andalus" pitchFamily="18" charset="-78"/>
                <a:cs typeface="Andalus" pitchFamily="18" charset="-78"/>
              </a:rPr>
              <a:t>:  </a:t>
            </a:r>
            <a:r>
              <a:rPr lang="en-US" sz="2800" b="1" dirty="0" smtClean="0">
                <a:solidFill>
                  <a:srgbClr val="006600"/>
                </a:solidFill>
                <a:effectLst>
                  <a:glow rad="63500">
                    <a:srgbClr val="FFFF00">
                      <a:alpha val="40000"/>
                    </a:srgbClr>
                  </a:glow>
                </a:effectLst>
                <a:latin typeface="Andalus" pitchFamily="18" charset="-78"/>
                <a:cs typeface="Andalus" pitchFamily="18" charset="-78"/>
              </a:rPr>
              <a:t>WWW.Muslimcare.org.sa</a:t>
            </a:r>
            <a:r>
              <a:rPr lang="ar-SA" sz="2800" b="1" dirty="0" smtClean="0">
                <a:solidFill>
                  <a:srgbClr val="006600"/>
                </a:solidFill>
                <a:effectLst>
                  <a:glow rad="63500">
                    <a:srgbClr val="FFFF00">
                      <a:alpha val="40000"/>
                    </a:srgbClr>
                  </a:glow>
                </a:effectLst>
                <a:latin typeface="Andalus" pitchFamily="18" charset="-78"/>
                <a:cs typeface="Andalus" pitchFamily="18" charset="-78"/>
              </a:rPr>
              <a:t> </a:t>
            </a:r>
            <a:endParaRPr lang="ar-SA" sz="2800" dirty="0">
              <a:effectLst>
                <a:glow rad="101600">
                  <a:srgbClr val="FFFF00">
                    <a:alpha val="40000"/>
                  </a:srgbClr>
                </a:glow>
              </a:effectLst>
              <a:latin typeface="Andalus" pitchFamily="18" charset="-78"/>
              <a:cs typeface="Andalus" pitchFamily="18" charset="-78"/>
            </a:endParaRPr>
          </a:p>
        </p:txBody>
      </p:sp>
      <p:sp>
        <p:nvSpPr>
          <p:cNvPr id="50" name="Rectangle 4"/>
          <p:cNvSpPr/>
          <p:nvPr/>
        </p:nvSpPr>
        <p:spPr>
          <a:xfrm>
            <a:off x="1233784" y="2213575"/>
            <a:ext cx="7387430" cy="523220"/>
          </a:xfrm>
          <a:prstGeom prst="rect">
            <a:avLst/>
          </a:prstGeom>
        </p:spPr>
        <p:txBody>
          <a:bodyPr>
            <a:spAutoFit/>
            <a:scene3d>
              <a:camera prst="orthographicFront"/>
              <a:lightRig rig="threePt" dir="t"/>
            </a:scene3d>
            <a:sp3d extrusionH="57150">
              <a:bevelT w="82550" h="38100" prst="coolSlant"/>
            </a:sp3d>
          </a:bodyPr>
          <a:lstStyle/>
          <a:p>
            <a:pPr>
              <a:defRPr/>
            </a:pPr>
            <a:r>
              <a:rPr lang="ar-SA" sz="2800" b="1" dirty="0" smtClean="0">
                <a:effectLst>
                  <a:glow rad="63500">
                    <a:srgbClr val="FFFF00">
                      <a:alpha val="40000"/>
                    </a:srgbClr>
                  </a:glow>
                </a:effectLst>
                <a:latin typeface="Andalus" pitchFamily="18" charset="-78"/>
                <a:cs typeface="Andalus" pitchFamily="18" charset="-78"/>
              </a:rPr>
              <a:t>*</a:t>
            </a:r>
            <a:r>
              <a:rPr lang="ar-SA" sz="2800" b="1" dirty="0">
                <a:effectLst>
                  <a:glow rad="63500">
                    <a:srgbClr val="FFFF00">
                      <a:alpha val="40000"/>
                    </a:srgbClr>
                  </a:glow>
                </a:effectLst>
                <a:latin typeface="Andalus" pitchFamily="18" charset="-78"/>
                <a:cs typeface="Andalus" pitchFamily="18" charset="-78"/>
              </a:rPr>
              <a:t>البريد الإلكتروني </a:t>
            </a:r>
            <a:r>
              <a:rPr lang="ar-SA" sz="2800" b="1" dirty="0" smtClean="0">
                <a:effectLst>
                  <a:glow rad="63500">
                    <a:srgbClr val="FFFF00">
                      <a:alpha val="40000"/>
                    </a:srgbClr>
                  </a:glow>
                </a:effectLst>
                <a:latin typeface="Andalus" pitchFamily="18" charset="-78"/>
                <a:cs typeface="Andalus" pitchFamily="18" charset="-78"/>
              </a:rPr>
              <a:t>: </a:t>
            </a:r>
            <a:r>
              <a:rPr lang="en-US" sz="2800" b="1" dirty="0" smtClean="0">
                <a:solidFill>
                  <a:srgbClr val="006600"/>
                </a:solidFill>
                <a:effectLst>
                  <a:glow rad="63500">
                    <a:srgbClr val="FFFF00">
                      <a:alpha val="40000"/>
                    </a:srgbClr>
                  </a:glow>
                </a:effectLst>
                <a:latin typeface="Andalus" pitchFamily="18" charset="-78"/>
                <a:cs typeface="Andalus" pitchFamily="18" charset="-78"/>
              </a:rPr>
              <a:t>Muslimcare23@gmail.com</a:t>
            </a:r>
            <a:r>
              <a:rPr lang="ar-SA" sz="2800" b="1" dirty="0" smtClean="0">
                <a:solidFill>
                  <a:srgbClr val="006600"/>
                </a:solidFill>
                <a:effectLst>
                  <a:glow rad="63500">
                    <a:srgbClr val="FFFF00">
                      <a:alpha val="40000"/>
                    </a:srgbClr>
                  </a:glow>
                </a:effectLst>
                <a:latin typeface="Andalus" pitchFamily="18" charset="-78"/>
                <a:cs typeface="Andalus" pitchFamily="18" charset="-78"/>
              </a:rPr>
              <a:t> </a:t>
            </a:r>
            <a:endParaRPr lang="ar-SA" sz="2800" dirty="0">
              <a:effectLst>
                <a:glow rad="101600">
                  <a:srgbClr val="FFFF00">
                    <a:alpha val="40000"/>
                  </a:srgbClr>
                </a:glow>
              </a:effectLst>
              <a:latin typeface="Andalus" pitchFamily="18" charset="-78"/>
              <a:cs typeface="Andalus" pitchFamily="18" charset="-78"/>
            </a:endParaRPr>
          </a:p>
        </p:txBody>
      </p:sp>
      <p:sp>
        <p:nvSpPr>
          <p:cNvPr id="18" name="Rectangle 3"/>
          <p:cNvSpPr/>
          <p:nvPr/>
        </p:nvSpPr>
        <p:spPr>
          <a:xfrm>
            <a:off x="2598791" y="3156554"/>
            <a:ext cx="4464497" cy="1107996"/>
          </a:xfrm>
          <a:prstGeom prst="rect">
            <a:avLst/>
          </a:prstGeom>
        </p:spPr>
        <p:txBody>
          <a:bodyPr wrap="square">
            <a:spAutoFit/>
            <a:scene3d>
              <a:camera prst="orthographicFront"/>
              <a:lightRig rig="threePt" dir="t"/>
            </a:scene3d>
            <a:sp3d extrusionH="57150">
              <a:bevelT w="82550" h="38100" prst="coolSlant"/>
            </a:sp3d>
          </a:bodyPr>
          <a:lstStyle/>
          <a:p>
            <a:pPr>
              <a:defRPr/>
            </a:pPr>
            <a:r>
              <a:rPr lang="ar-SA" sz="6600" b="1" dirty="0">
                <a:solidFill>
                  <a:srgbClr val="002060"/>
                </a:solidFill>
                <a:latin typeface="Andalus" pitchFamily="18" charset="-78"/>
                <a:cs typeface="Andalus" pitchFamily="18" charset="-78"/>
              </a:rPr>
              <a:t> </a:t>
            </a:r>
            <a:r>
              <a:rPr lang="ar-SA" sz="6600" b="1" dirty="0">
                <a:solidFill>
                  <a:srgbClr val="002060"/>
                </a:solidFill>
                <a:effectLst>
                  <a:glow rad="101600">
                    <a:srgbClr val="FFFF00">
                      <a:alpha val="40000"/>
                    </a:srgbClr>
                  </a:glow>
                </a:effectLst>
                <a:latin typeface="Andalus" pitchFamily="18" charset="-78"/>
                <a:cs typeface="Andalus" pitchFamily="18" charset="-78"/>
              </a:rPr>
              <a:t>   </a:t>
            </a:r>
            <a:r>
              <a:rPr lang="ar-SA" sz="4400" b="1" dirty="0">
                <a:solidFill>
                  <a:srgbClr val="FF0000"/>
                </a:solidFill>
                <a:effectLst>
                  <a:glow rad="101600">
                    <a:srgbClr val="FFFF00">
                      <a:alpha val="40000"/>
                    </a:srgbClr>
                  </a:glow>
                </a:effectLst>
                <a:latin typeface="Andalus" pitchFamily="18" charset="-78"/>
                <a:cs typeface="Andalus" pitchFamily="18" charset="-78"/>
              </a:rPr>
              <a:t>الحسابات البنكية</a:t>
            </a:r>
            <a:endParaRPr lang="ar-SA" sz="6600" dirty="0">
              <a:solidFill>
                <a:srgbClr val="FF0000"/>
              </a:solidFill>
              <a:effectLst>
                <a:glow rad="101600">
                  <a:srgbClr val="FFFF00">
                    <a:alpha val="40000"/>
                  </a:srgbClr>
                </a:glow>
                <a:outerShdw blurRad="38100" dist="38100" dir="2700000" algn="tl">
                  <a:srgbClr val="000000">
                    <a:alpha val="43137"/>
                  </a:srgbClr>
                </a:outerShdw>
              </a:effectLst>
              <a:latin typeface="Andalus" pitchFamily="18" charset="-78"/>
              <a:cs typeface="Andalus" pitchFamily="18" charset="-78"/>
            </a:endParaRPr>
          </a:p>
        </p:txBody>
      </p:sp>
      <p:sp>
        <p:nvSpPr>
          <p:cNvPr id="19" name="Rectangle 3"/>
          <p:cNvSpPr/>
          <p:nvPr/>
        </p:nvSpPr>
        <p:spPr>
          <a:xfrm>
            <a:off x="5903045" y="4790229"/>
            <a:ext cx="3133451" cy="830997"/>
          </a:xfrm>
          <a:prstGeom prst="rect">
            <a:avLst/>
          </a:prstGeom>
        </p:spPr>
        <p:txBody>
          <a:bodyPr wrap="square">
            <a:spAutoFit/>
            <a:scene3d>
              <a:camera prst="orthographicFront"/>
              <a:lightRig rig="threePt" dir="t"/>
            </a:scene3d>
            <a:sp3d extrusionH="57150">
              <a:bevelT w="82550" h="38100" prst="coolSlant"/>
            </a:sp3d>
          </a:bodyPr>
          <a:lstStyle/>
          <a:p>
            <a:pPr>
              <a:defRPr/>
            </a:pPr>
            <a:r>
              <a:rPr lang="ar-SA" sz="4800" b="1" dirty="0">
                <a:latin typeface="Andalus" pitchFamily="18" charset="-78"/>
                <a:cs typeface="Andalus" pitchFamily="18" charset="-78"/>
              </a:rPr>
              <a:t> </a:t>
            </a:r>
            <a:r>
              <a:rPr lang="ar-SA" sz="4800" b="1" dirty="0">
                <a:effectLst>
                  <a:glow rad="101600">
                    <a:srgbClr val="FFFF00">
                      <a:alpha val="40000"/>
                    </a:srgbClr>
                  </a:glow>
                </a:effectLst>
                <a:latin typeface="Andalus" pitchFamily="18" charset="-78"/>
                <a:cs typeface="Andalus" pitchFamily="18" charset="-78"/>
              </a:rPr>
              <a:t>   </a:t>
            </a:r>
            <a:endParaRPr lang="ar-SA" sz="4800" dirty="0">
              <a:effectLst>
                <a:glow rad="101600">
                  <a:srgbClr val="FFFF00">
                    <a:alpha val="40000"/>
                  </a:srgbClr>
                </a:glow>
                <a:outerShdw blurRad="38100" dist="38100" dir="2700000" algn="tl">
                  <a:srgbClr val="000000">
                    <a:alpha val="43137"/>
                  </a:srgbClr>
                </a:outerShdw>
              </a:effectLst>
              <a:latin typeface="Andalus" pitchFamily="18" charset="-78"/>
              <a:cs typeface="Andalus" pitchFamily="18" charset="-78"/>
            </a:endParaRPr>
          </a:p>
        </p:txBody>
      </p:sp>
      <p:pic>
        <p:nvPicPr>
          <p:cNvPr id="20" name="Picture 2" descr="C:\Users\User\Desktop\الشعار مفرغ  copy.png">
            <a:extLst>
              <a:ext uri="{FF2B5EF4-FFF2-40B4-BE49-F238E27FC236}">
                <a16:creationId xmlns="" xmlns:a16="http://schemas.microsoft.com/office/drawing/2014/main" id="{873DA05B-4F51-AC24-54A8-A5C9B5544FCF}"/>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7524328" y="-22447"/>
            <a:ext cx="1619672" cy="1703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3185848"/>
      </p:ext>
    </p:extLst>
  </p:cSld>
  <p:clrMapOvr>
    <a:masterClrMapping/>
  </p:clrMapOvr>
  <p:transition spd="slow" advClick="0" advTm="3000">
    <p:newsfla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56873D00-E6B4-CA34-0092-62A2E0CA3269}"/>
            </a:ext>
          </a:extLst>
        </p:cNvPr>
        <p:cNvGrpSpPr/>
        <p:nvPr/>
      </p:nvGrpSpPr>
      <p:grpSpPr>
        <a:xfrm>
          <a:off x="0" y="0"/>
          <a:ext cx="0" cy="0"/>
          <a:chOff x="0" y="0"/>
          <a:chExt cx="0" cy="0"/>
        </a:xfrm>
      </p:grpSpPr>
      <p:sp>
        <p:nvSpPr>
          <p:cNvPr id="4" name="مستطيل 3">
            <a:extLst>
              <a:ext uri="{FF2B5EF4-FFF2-40B4-BE49-F238E27FC236}">
                <a16:creationId xmlns="" xmlns:a16="http://schemas.microsoft.com/office/drawing/2014/main" id="{27ADB2E2-3EA5-6B2C-C62B-7C742529B475}"/>
              </a:ext>
            </a:extLst>
          </p:cNvPr>
          <p:cNvSpPr/>
          <p:nvPr/>
        </p:nvSpPr>
        <p:spPr>
          <a:xfrm>
            <a:off x="1558881" y="1501855"/>
            <a:ext cx="6804756" cy="1323439"/>
          </a:xfrm>
          <a:prstGeom prst="rect">
            <a:avLst/>
          </a:prstGeom>
        </p:spPr>
        <p:txBody>
          <a:bodyPr wrap="square">
            <a:spAutoFit/>
          </a:bodyPr>
          <a:lstStyle/>
          <a:p>
            <a:pPr algn="r" rtl="1"/>
            <a:r>
              <a:rPr lang="ar-SA" sz="2000" b="1" dirty="0">
                <a:solidFill>
                  <a:schemeClr val="accent4">
                    <a:lumMod val="50000"/>
                  </a:schemeClr>
                </a:solidFill>
                <a:latin typeface="Simplified Arabic" pitchFamily="18" charset="-78"/>
                <a:cs typeface="Simplified Arabic" pitchFamily="18" charset="-78"/>
              </a:rPr>
              <a:t>في التاسع من شهر ذي القعدة من العام 1444هـــ الموافق 29 مايو 2023م وبحمد الله وتوفيقه وبجهود كريمة مباركة جاءت الموافقة من المركز الوطني لتنمية القطاع غير الربحي على إنشاء جمعية العناية بالمسلم الجديد بالدمام بشهادة تسجيل رقم ( 5264). </a:t>
            </a:r>
            <a:endParaRPr lang="en-US" sz="2000" b="1" dirty="0">
              <a:solidFill>
                <a:schemeClr val="accent4">
                  <a:lumMod val="50000"/>
                </a:schemeClr>
              </a:solidFill>
              <a:latin typeface="Simplified Arabic" pitchFamily="18" charset="-78"/>
              <a:cs typeface="Simplified Arabic" pitchFamily="18" charset="-78"/>
            </a:endParaRPr>
          </a:p>
        </p:txBody>
      </p:sp>
      <p:pic>
        <p:nvPicPr>
          <p:cNvPr id="7" name="irc_mi" descr="http://aab.kku.edu.sa/sites/aab.kku.edu.sa/files/images/%D8%A7%D9%84%D8%B1%D8%A4%D9%8A%D8%A9(1).png">
            <a:hlinkClick r:id="rId2"/>
            <a:extLst>
              <a:ext uri="{FF2B5EF4-FFF2-40B4-BE49-F238E27FC236}">
                <a16:creationId xmlns="" xmlns:a16="http://schemas.microsoft.com/office/drawing/2014/main" id="{557F0BD4-4ECC-11E0-B715-9275C10A477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179704" y="3085006"/>
            <a:ext cx="3204343" cy="560018"/>
          </a:xfrm>
          <a:prstGeom prst="rect">
            <a:avLst/>
          </a:prstGeom>
          <a:ln>
            <a:noFill/>
          </a:ln>
          <a:effectLst>
            <a:softEdge rad="112500"/>
          </a:effectLst>
        </p:spPr>
      </p:pic>
      <p:sp>
        <p:nvSpPr>
          <p:cNvPr id="8" name="AutoShape 94">
            <a:extLst>
              <a:ext uri="{FF2B5EF4-FFF2-40B4-BE49-F238E27FC236}">
                <a16:creationId xmlns="" xmlns:a16="http://schemas.microsoft.com/office/drawing/2014/main" id="{2DA02D13-85E8-799A-E52C-0B119DD4F3BE}"/>
              </a:ext>
            </a:extLst>
          </p:cNvPr>
          <p:cNvSpPr>
            <a:spLocks noChangeArrowheads="1"/>
          </p:cNvSpPr>
          <p:nvPr/>
        </p:nvSpPr>
        <p:spPr bwMode="auto">
          <a:xfrm>
            <a:off x="4644008" y="3661940"/>
            <a:ext cx="3845324" cy="774596"/>
          </a:xfrm>
          <a:prstGeom prst="roundRect">
            <a:avLst>
              <a:gd name="adj" fmla="val 16667"/>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ot="0" vert="horz" wrap="square" lIns="91440" tIns="45720" rIns="91440" bIns="45720" anchor="t" anchorCtr="0" upright="1">
            <a:noAutofit/>
          </a:bodyPr>
          <a:lstStyle/>
          <a:p>
            <a:pPr algn="just" rtl="1">
              <a:spcAft>
                <a:spcPts val="0"/>
              </a:spcAft>
            </a:pPr>
            <a:r>
              <a:rPr lang="ar-SA" sz="1400" dirty="0">
                <a:effectLst/>
                <a:latin typeface="Times New Roman"/>
                <a:ea typeface="Times New Roman"/>
              </a:rPr>
              <a:t> </a:t>
            </a:r>
            <a:r>
              <a:rPr lang="ar-SA" b="1" dirty="0">
                <a:solidFill>
                  <a:schemeClr val="accent6">
                    <a:lumMod val="50000"/>
                  </a:schemeClr>
                </a:solidFill>
                <a:effectLst/>
                <a:latin typeface="Times New Roman"/>
                <a:ea typeface="Times New Roman"/>
                <a:cs typeface="Times New Roman"/>
              </a:rPr>
              <a:t>الريادة والتميّز في العمل الدعوي والتوعوي للجاليات الوافدة بما يحقق الخير والسعادة للجميع </a:t>
            </a:r>
            <a:endParaRPr lang="en-US" dirty="0">
              <a:solidFill>
                <a:schemeClr val="accent6">
                  <a:lumMod val="50000"/>
                </a:schemeClr>
              </a:solidFill>
              <a:effectLst/>
              <a:latin typeface="Times New Roman"/>
              <a:ea typeface="Times New Roman"/>
            </a:endParaRPr>
          </a:p>
        </p:txBody>
      </p:sp>
      <p:pic>
        <p:nvPicPr>
          <p:cNvPr id="9" name="irc_mi" descr="http://aab.kku.edu.sa/sites/aab.kku.edu.sa/files/images/%D8%A7%D9%84%D8%B1%D8%B3%D8%A7%D9%84%D8%A9(1).png">
            <a:hlinkClick r:id="rId4"/>
            <a:extLst>
              <a:ext uri="{FF2B5EF4-FFF2-40B4-BE49-F238E27FC236}">
                <a16:creationId xmlns="" xmlns:a16="http://schemas.microsoft.com/office/drawing/2014/main" id="{E9DAF50D-BD41-5B6E-EE2B-3D6F2AB07A4D}"/>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292080" y="4543803"/>
            <a:ext cx="3020903" cy="558873"/>
          </a:xfrm>
          <a:prstGeom prst="rect">
            <a:avLst/>
          </a:prstGeom>
          <a:ln>
            <a:noFill/>
          </a:ln>
          <a:effectLst>
            <a:softEdge rad="112500"/>
          </a:effectLst>
        </p:spPr>
      </p:pic>
      <p:sp>
        <p:nvSpPr>
          <p:cNvPr id="10" name="AutoShape 96">
            <a:extLst>
              <a:ext uri="{FF2B5EF4-FFF2-40B4-BE49-F238E27FC236}">
                <a16:creationId xmlns="" xmlns:a16="http://schemas.microsoft.com/office/drawing/2014/main" id="{3E92B83D-A06E-EBB0-186B-E3ED0EC5191B}"/>
              </a:ext>
            </a:extLst>
          </p:cNvPr>
          <p:cNvSpPr>
            <a:spLocks noChangeArrowheads="1"/>
          </p:cNvSpPr>
          <p:nvPr/>
        </p:nvSpPr>
        <p:spPr bwMode="auto">
          <a:xfrm>
            <a:off x="4644008" y="5102676"/>
            <a:ext cx="3847549" cy="702588"/>
          </a:xfrm>
          <a:prstGeom prst="roundRect">
            <a:avLst>
              <a:gd name="adj" fmla="val 16667"/>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ot="0" vert="horz" wrap="square" lIns="91440" tIns="45720" rIns="91440" bIns="45720" anchor="t" anchorCtr="0" upright="1">
            <a:noAutofit/>
          </a:bodyPr>
          <a:lstStyle/>
          <a:p>
            <a:pPr algn="just" rtl="1">
              <a:spcAft>
                <a:spcPts val="0"/>
              </a:spcAft>
            </a:pPr>
            <a:r>
              <a:rPr lang="ar-SA" b="1" dirty="0">
                <a:solidFill>
                  <a:schemeClr val="accent6">
                    <a:lumMod val="50000"/>
                  </a:schemeClr>
                </a:solidFill>
                <a:latin typeface="Times New Roman" panose="02020603050405020304" pitchFamily="18" charset="0"/>
                <a:ea typeface="Times New Roman"/>
                <a:cs typeface="Times New Roman" panose="02020603050405020304" pitchFamily="18" charset="0"/>
              </a:rPr>
              <a:t>الدعوة بالحكمة والموعظة الحسنة والتوعية ونشر وترسيخ القيم والمبادئ الإسلامية</a:t>
            </a:r>
            <a:endParaRPr lang="en-US" b="1" dirty="0">
              <a:solidFill>
                <a:schemeClr val="accent6">
                  <a:lumMod val="50000"/>
                </a:schemeClr>
              </a:solidFill>
              <a:effectLst/>
              <a:latin typeface="Times New Roman" panose="02020603050405020304" pitchFamily="18" charset="0"/>
              <a:ea typeface="Times New Roman"/>
              <a:cs typeface="Times New Roman" panose="02020603050405020304" pitchFamily="18" charset="0"/>
            </a:endParaRPr>
          </a:p>
          <a:p>
            <a:pPr algn="just" rtl="1">
              <a:spcAft>
                <a:spcPts val="0"/>
              </a:spcAft>
            </a:pPr>
            <a:r>
              <a:rPr lang="ar-SA" b="1" dirty="0">
                <a:solidFill>
                  <a:srgbClr val="000000"/>
                </a:solidFill>
                <a:effectLst/>
                <a:latin typeface="Times New Roman" panose="02020603050405020304" pitchFamily="18" charset="0"/>
                <a:ea typeface="Times New Roman"/>
                <a:cs typeface="Times New Roman" panose="02020603050405020304" pitchFamily="18" charset="0"/>
              </a:rPr>
              <a:t> </a:t>
            </a:r>
            <a:endParaRPr lang="en-US" dirty="0">
              <a:effectLst/>
              <a:latin typeface="Times New Roman" panose="02020603050405020304" pitchFamily="18" charset="0"/>
              <a:ea typeface="Times New Roman"/>
              <a:cs typeface="Times New Roman" panose="02020603050405020304" pitchFamily="18" charset="0"/>
            </a:endParaRPr>
          </a:p>
        </p:txBody>
      </p:sp>
      <p:sp>
        <p:nvSpPr>
          <p:cNvPr id="12" name="مستطيل 11">
            <a:extLst>
              <a:ext uri="{FF2B5EF4-FFF2-40B4-BE49-F238E27FC236}">
                <a16:creationId xmlns="" xmlns:a16="http://schemas.microsoft.com/office/drawing/2014/main" id="{8729326F-E27C-9D1B-B965-BBEB9DEA916C}"/>
              </a:ext>
            </a:extLst>
          </p:cNvPr>
          <p:cNvSpPr/>
          <p:nvPr/>
        </p:nvSpPr>
        <p:spPr>
          <a:xfrm>
            <a:off x="683568" y="3284984"/>
            <a:ext cx="3672408" cy="3785652"/>
          </a:xfrm>
          <a:prstGeom prst="rect">
            <a:avLst/>
          </a:prstGeom>
        </p:spPr>
        <p:txBody>
          <a:bodyPr wrap="square">
            <a:spAutoFit/>
          </a:bodyPr>
          <a:lstStyle/>
          <a:p>
            <a:pPr marL="285750" lvl="0" indent="-285750" algn="r" rtl="1">
              <a:buClr>
                <a:schemeClr val="accent4">
                  <a:lumMod val="50000"/>
                </a:schemeClr>
              </a:buClr>
              <a:buFont typeface="Wingdings" panose="05000000000000000000" pitchFamily="2" charset="2"/>
              <a:buChar char="Ø"/>
            </a:pPr>
            <a:r>
              <a:rPr lang="ar-SA" sz="1600" b="1" dirty="0">
                <a:solidFill>
                  <a:schemeClr val="accent4">
                    <a:lumMod val="50000"/>
                  </a:schemeClr>
                </a:solidFill>
              </a:rPr>
              <a:t>استخدام التقنية الحديثة في الدعوة إلى الله ونشر العلم الشرعي.</a:t>
            </a:r>
          </a:p>
          <a:p>
            <a:pPr marL="285750" lvl="0" indent="-285750" algn="r" rtl="1">
              <a:buClr>
                <a:schemeClr val="accent4">
                  <a:lumMod val="50000"/>
                </a:schemeClr>
              </a:buClr>
              <a:buFont typeface="Wingdings" panose="05000000000000000000" pitchFamily="2" charset="2"/>
              <a:buChar char="Ø"/>
            </a:pPr>
            <a:r>
              <a:rPr lang="ar-SA" sz="1600" b="1" dirty="0">
                <a:solidFill>
                  <a:schemeClr val="accent4">
                    <a:lumMod val="50000"/>
                  </a:schemeClr>
                </a:solidFill>
              </a:rPr>
              <a:t>الاهتمام الدعوي بالجاليات والتواصل معهم.</a:t>
            </a:r>
          </a:p>
          <a:p>
            <a:pPr marL="285750" lvl="0" indent="-285750" algn="r" rtl="1">
              <a:buClr>
                <a:schemeClr val="accent4">
                  <a:lumMod val="50000"/>
                </a:schemeClr>
              </a:buClr>
              <a:buFont typeface="Wingdings" panose="05000000000000000000" pitchFamily="2" charset="2"/>
              <a:buChar char="Ø"/>
            </a:pPr>
            <a:r>
              <a:rPr lang="ar-SA" sz="1600" b="1" dirty="0">
                <a:solidFill>
                  <a:schemeClr val="accent4">
                    <a:lumMod val="50000"/>
                  </a:schemeClr>
                </a:solidFill>
              </a:rPr>
              <a:t>تصحيح المفاهيم المغلوطة عن الإسلام ورد الشبهات المثارة عليه.</a:t>
            </a:r>
          </a:p>
          <a:p>
            <a:pPr marL="285750" lvl="0" indent="-285750" algn="r" rtl="1">
              <a:buClr>
                <a:schemeClr val="accent4">
                  <a:lumMod val="50000"/>
                </a:schemeClr>
              </a:buClr>
              <a:buFont typeface="Wingdings" panose="05000000000000000000" pitchFamily="2" charset="2"/>
              <a:buChar char="Ø"/>
            </a:pPr>
            <a:r>
              <a:rPr lang="ar-SA" sz="1600" b="1" dirty="0">
                <a:solidFill>
                  <a:schemeClr val="accent4">
                    <a:lumMod val="50000"/>
                  </a:schemeClr>
                </a:solidFill>
              </a:rPr>
              <a:t>تعليم المسلمين أصول دينهم وتعميق روابط الأخوة فيما بينهم. </a:t>
            </a:r>
          </a:p>
          <a:p>
            <a:pPr marL="285750" lvl="0" indent="-285750" algn="r" rtl="1">
              <a:buClr>
                <a:schemeClr val="accent4">
                  <a:lumMod val="50000"/>
                </a:schemeClr>
              </a:buClr>
              <a:buFont typeface="Wingdings" panose="05000000000000000000" pitchFamily="2" charset="2"/>
              <a:buChar char="Ø"/>
            </a:pPr>
            <a:r>
              <a:rPr lang="ar-SA" sz="1600" b="1" dirty="0">
                <a:solidFill>
                  <a:schemeClr val="accent4">
                    <a:lumMod val="50000"/>
                  </a:schemeClr>
                </a:solidFill>
              </a:rPr>
              <a:t>دعوة غير المسلمين للدخول في الإسلام وتعريفهم به وبيان محاسنه لهم</a:t>
            </a:r>
            <a:r>
              <a:rPr lang="ar-QA" sz="1600" b="1" dirty="0">
                <a:solidFill>
                  <a:schemeClr val="accent4">
                    <a:lumMod val="50000"/>
                  </a:schemeClr>
                </a:solidFill>
              </a:rPr>
              <a:t>.</a:t>
            </a:r>
            <a:endParaRPr lang="en-US" sz="1600" b="1" dirty="0">
              <a:solidFill>
                <a:schemeClr val="accent4">
                  <a:lumMod val="50000"/>
                </a:schemeClr>
              </a:solidFill>
            </a:endParaRPr>
          </a:p>
          <a:p>
            <a:pPr lvl="0" algn="just"/>
            <a:endParaRPr lang="en-US" sz="1600" b="1" dirty="0">
              <a:solidFill>
                <a:schemeClr val="accent4">
                  <a:lumMod val="50000"/>
                </a:schemeClr>
              </a:solidFill>
            </a:endParaRPr>
          </a:p>
          <a:p>
            <a:pPr lvl="0" algn="just"/>
            <a:r>
              <a:rPr lang="ar-SA" sz="1600" b="1" dirty="0">
                <a:solidFill>
                  <a:schemeClr val="accent4">
                    <a:lumMod val="50000"/>
                  </a:schemeClr>
                </a:solidFill>
              </a:rPr>
              <a:t> </a:t>
            </a:r>
            <a:endParaRPr lang="en-US" sz="1600" b="1" dirty="0">
              <a:solidFill>
                <a:schemeClr val="accent4">
                  <a:lumMod val="50000"/>
                </a:schemeClr>
              </a:solidFill>
            </a:endParaRPr>
          </a:p>
          <a:p>
            <a:pPr algn="just"/>
            <a:r>
              <a:rPr lang="ar-SA" sz="1600" b="1" dirty="0">
                <a:solidFill>
                  <a:schemeClr val="accent4">
                    <a:lumMod val="50000"/>
                  </a:schemeClr>
                </a:solidFill>
              </a:rPr>
              <a:t> </a:t>
            </a:r>
            <a:endParaRPr lang="en-US" sz="1600" b="1" dirty="0">
              <a:solidFill>
                <a:schemeClr val="accent4">
                  <a:lumMod val="50000"/>
                </a:schemeClr>
              </a:solidFill>
            </a:endParaRPr>
          </a:p>
        </p:txBody>
      </p:sp>
      <p:sp>
        <p:nvSpPr>
          <p:cNvPr id="15" name="مستطيل مستدير الزوايا 14"/>
          <p:cNvSpPr/>
          <p:nvPr/>
        </p:nvSpPr>
        <p:spPr>
          <a:xfrm>
            <a:off x="3635896" y="532776"/>
            <a:ext cx="3074790" cy="560646"/>
          </a:xfrm>
          <a:prstGeom prst="roundRect">
            <a:avLst/>
          </a:prstGeom>
          <a:gradFill rotWithShape="1">
            <a:gsLst>
              <a:gs pos="0">
                <a:srgbClr val="C3986D">
                  <a:tint val="75000"/>
                  <a:shade val="85000"/>
                  <a:satMod val="230000"/>
                </a:srgbClr>
              </a:gs>
              <a:gs pos="25000">
                <a:srgbClr val="C3986D">
                  <a:tint val="90000"/>
                  <a:shade val="70000"/>
                  <a:satMod val="220000"/>
                </a:srgbClr>
              </a:gs>
              <a:gs pos="50000">
                <a:srgbClr val="C3986D">
                  <a:tint val="90000"/>
                  <a:shade val="58000"/>
                  <a:satMod val="225000"/>
                </a:srgbClr>
              </a:gs>
              <a:gs pos="65000">
                <a:srgbClr val="C3986D">
                  <a:tint val="90000"/>
                  <a:shade val="58000"/>
                  <a:satMod val="225000"/>
                </a:srgbClr>
              </a:gs>
              <a:gs pos="80000">
                <a:srgbClr val="C3986D">
                  <a:tint val="90000"/>
                  <a:shade val="69000"/>
                  <a:satMod val="220000"/>
                </a:srgbClr>
              </a:gs>
              <a:gs pos="100000">
                <a:srgbClr val="C3986D">
                  <a:tint val="77000"/>
                  <a:shade val="80000"/>
                  <a:satMod val="230000"/>
                </a:srgbClr>
              </a:gs>
            </a:gsLst>
            <a:lin ang="5400000" scaled="1"/>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2400" b="1" i="0" u="none" strike="noStrike" kern="0" cap="none" spc="50" normalizeH="0" baseline="0" noProof="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النشـأة  و التأسيــس</a:t>
            </a:r>
            <a:endParaRPr kumimoji="0" lang="ar-SA" sz="2400" b="1" i="0" u="none" strike="noStrike" kern="0" cap="none" spc="50" normalizeH="0" baseline="0" noProof="0" dirty="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mn-ea"/>
              <a:cs typeface="Simplified Arabic" pitchFamily="18" charset="-78"/>
            </a:endParaRPr>
          </a:p>
        </p:txBody>
      </p:sp>
      <p:pic>
        <p:nvPicPr>
          <p:cNvPr id="13" name="Picture 2" descr="C:\Users\User\Desktop\الشعار مفرغ  copy.png">
            <a:extLst>
              <a:ext uri="{FF2B5EF4-FFF2-40B4-BE49-F238E27FC236}">
                <a16:creationId xmlns="" xmlns:a16="http://schemas.microsoft.com/office/drawing/2014/main" id="{873DA05B-4F51-AC24-54A8-A5C9B5544FCF}"/>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7711012" y="-22447"/>
            <a:ext cx="1432987" cy="1507386"/>
          </a:xfrm>
          <a:prstGeom prst="rect">
            <a:avLst/>
          </a:prstGeom>
          <a:noFill/>
          <a:extLst>
            <a:ext uri="{909E8E84-426E-40DD-AFC4-6F175D3DCCD1}">
              <a14:hiddenFill xmlns:a14="http://schemas.microsoft.com/office/drawing/2010/main">
                <a:solidFill>
                  <a:srgbClr val="FFFFFF"/>
                </a:solidFill>
              </a14:hiddenFill>
            </a:ext>
          </a:extLst>
        </p:spPr>
      </p:pic>
      <p:pic>
        <p:nvPicPr>
          <p:cNvPr id="17" name="irc_mi" descr="http://aab.kku.edu.sa/sites/aab.kku.edu.sa/files/images/%D8%A7%D9%84%D8%B1%D8%A4%D9%8A%D8%A9(1).png">
            <a:hlinkClick r:id="rId2"/>
            <a:extLst>
              <a:ext uri="{FF2B5EF4-FFF2-40B4-BE49-F238E27FC236}">
                <a16:creationId xmlns="" xmlns:a16="http://schemas.microsoft.com/office/drawing/2014/main" id="{557F0BD4-4ECC-11E0-B715-9275C10A477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64206" y="2648434"/>
            <a:ext cx="3204343" cy="560018"/>
          </a:xfrm>
          <a:prstGeom prst="rect">
            <a:avLst/>
          </a:prstGeom>
          <a:ln>
            <a:noFill/>
          </a:ln>
          <a:effectLst>
            <a:softEdge rad="112500"/>
          </a:effectLst>
        </p:spPr>
      </p:pic>
      <p:sp>
        <p:nvSpPr>
          <p:cNvPr id="2" name="مستطيل مستدير الزوايا 1"/>
          <p:cNvSpPr/>
          <p:nvPr/>
        </p:nvSpPr>
        <p:spPr>
          <a:xfrm>
            <a:off x="2555776" y="2825294"/>
            <a:ext cx="1080120" cy="259712"/>
          </a:xfrm>
          <a:prstGeom prst="roundRect">
            <a:avLst/>
          </a:prstGeom>
          <a:solidFill>
            <a:schemeClr val="tx2">
              <a:lumMod val="20000"/>
              <a:lumOff val="80000"/>
            </a:schemeClr>
          </a:solidFill>
          <a:ln>
            <a:noFill/>
          </a:ln>
        </p:spPr>
        <p:style>
          <a:lnRef idx="2">
            <a:schemeClr val="accent1">
              <a:shade val="50000"/>
            </a:schemeClr>
          </a:lnRef>
          <a:fillRef idx="1001">
            <a:schemeClr val="lt1"/>
          </a:fillRef>
          <a:effectRef idx="0">
            <a:schemeClr val="accent1"/>
          </a:effectRef>
          <a:fontRef idx="minor">
            <a:schemeClr val="lt1"/>
          </a:fontRef>
        </p:style>
        <p:txBody>
          <a:bodyPr rtlCol="1" anchor="ctr"/>
          <a:lstStyle/>
          <a:p>
            <a:pPr algn="ctr"/>
            <a:r>
              <a:rPr lang="ar-SA" b="1" dirty="0" smtClean="0">
                <a:solidFill>
                  <a:schemeClr val="tx1"/>
                </a:solidFill>
              </a:rPr>
              <a:t>الأهداف</a:t>
            </a:r>
            <a:endParaRPr lang="ar-SA" b="1" dirty="0">
              <a:solidFill>
                <a:schemeClr val="tx1"/>
              </a:solidFill>
            </a:endParaRPr>
          </a:p>
        </p:txBody>
      </p:sp>
    </p:spTree>
    <p:extLst>
      <p:ext uri="{BB962C8B-B14F-4D97-AF65-F5344CB8AC3E}">
        <p14:creationId xmlns:p14="http://schemas.microsoft.com/office/powerpoint/2010/main" val="2445199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80">
                                          <p:stCondLst>
                                            <p:cond delay="0"/>
                                          </p:stCondLst>
                                        </p:cTn>
                                        <p:tgtEl>
                                          <p:spTgt spid="15"/>
                                        </p:tgtEl>
                                      </p:cBhvr>
                                    </p:animEffect>
                                    <p:anim calcmode="lin" valueType="num">
                                      <p:cBhvr>
                                        <p:cTn id="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3" dur="26">
                                          <p:stCondLst>
                                            <p:cond delay="650"/>
                                          </p:stCondLst>
                                        </p:cTn>
                                        <p:tgtEl>
                                          <p:spTgt spid="15"/>
                                        </p:tgtEl>
                                      </p:cBhvr>
                                      <p:to x="100000" y="60000"/>
                                    </p:animScale>
                                    <p:animScale>
                                      <p:cBhvr>
                                        <p:cTn id="14" dur="166" decel="50000">
                                          <p:stCondLst>
                                            <p:cond delay="676"/>
                                          </p:stCondLst>
                                        </p:cTn>
                                        <p:tgtEl>
                                          <p:spTgt spid="15"/>
                                        </p:tgtEl>
                                      </p:cBhvr>
                                      <p:to x="100000" y="100000"/>
                                    </p:animScale>
                                    <p:animScale>
                                      <p:cBhvr>
                                        <p:cTn id="15" dur="26">
                                          <p:stCondLst>
                                            <p:cond delay="1312"/>
                                          </p:stCondLst>
                                        </p:cTn>
                                        <p:tgtEl>
                                          <p:spTgt spid="15"/>
                                        </p:tgtEl>
                                      </p:cBhvr>
                                      <p:to x="100000" y="80000"/>
                                    </p:animScale>
                                    <p:animScale>
                                      <p:cBhvr>
                                        <p:cTn id="16" dur="166" decel="50000">
                                          <p:stCondLst>
                                            <p:cond delay="1338"/>
                                          </p:stCondLst>
                                        </p:cTn>
                                        <p:tgtEl>
                                          <p:spTgt spid="15"/>
                                        </p:tgtEl>
                                      </p:cBhvr>
                                      <p:to x="100000" y="100000"/>
                                    </p:animScale>
                                    <p:animScale>
                                      <p:cBhvr>
                                        <p:cTn id="17" dur="26">
                                          <p:stCondLst>
                                            <p:cond delay="1642"/>
                                          </p:stCondLst>
                                        </p:cTn>
                                        <p:tgtEl>
                                          <p:spTgt spid="15"/>
                                        </p:tgtEl>
                                      </p:cBhvr>
                                      <p:to x="100000" y="90000"/>
                                    </p:animScale>
                                    <p:animScale>
                                      <p:cBhvr>
                                        <p:cTn id="18" dur="166" decel="50000">
                                          <p:stCondLst>
                                            <p:cond delay="1668"/>
                                          </p:stCondLst>
                                        </p:cTn>
                                        <p:tgtEl>
                                          <p:spTgt spid="15"/>
                                        </p:tgtEl>
                                      </p:cBhvr>
                                      <p:to x="100000" y="100000"/>
                                    </p:animScale>
                                    <p:animScale>
                                      <p:cBhvr>
                                        <p:cTn id="19" dur="26">
                                          <p:stCondLst>
                                            <p:cond delay="1808"/>
                                          </p:stCondLst>
                                        </p:cTn>
                                        <p:tgtEl>
                                          <p:spTgt spid="15"/>
                                        </p:tgtEl>
                                      </p:cBhvr>
                                      <p:to x="100000" y="95000"/>
                                    </p:animScale>
                                    <p:animScale>
                                      <p:cBhvr>
                                        <p:cTn id="20"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56873D00-E6B4-CA34-0092-62A2E0CA3269}"/>
            </a:ext>
          </a:extLst>
        </p:cNvPr>
        <p:cNvGrpSpPr/>
        <p:nvPr/>
      </p:nvGrpSpPr>
      <p:grpSpPr>
        <a:xfrm>
          <a:off x="0" y="0"/>
          <a:ext cx="0" cy="0"/>
          <a:chOff x="0" y="0"/>
          <a:chExt cx="0" cy="0"/>
        </a:xfrm>
      </p:grpSpPr>
      <p:sp>
        <p:nvSpPr>
          <p:cNvPr id="4" name="مستطيل 3">
            <a:extLst>
              <a:ext uri="{FF2B5EF4-FFF2-40B4-BE49-F238E27FC236}">
                <a16:creationId xmlns="" xmlns:a16="http://schemas.microsoft.com/office/drawing/2014/main" id="{27ADB2E2-3EA5-6B2C-C62B-7C742529B475}"/>
              </a:ext>
            </a:extLst>
          </p:cNvPr>
          <p:cNvSpPr/>
          <p:nvPr/>
        </p:nvSpPr>
        <p:spPr>
          <a:xfrm>
            <a:off x="4283967" y="1556792"/>
            <a:ext cx="3816425" cy="4708981"/>
          </a:xfrm>
          <a:prstGeom prst="rect">
            <a:avLst/>
          </a:prstGeom>
        </p:spPr>
        <p:txBody>
          <a:bodyPr wrap="square">
            <a:spAutoFit/>
          </a:bodyPr>
          <a:lstStyle/>
          <a:p>
            <a:pPr algn="just"/>
            <a:r>
              <a:rPr lang="ar-SA" sz="2000" b="1" dirty="0">
                <a:solidFill>
                  <a:schemeClr val="accent4">
                    <a:lumMod val="50000"/>
                  </a:schemeClr>
                </a:solidFill>
                <a:latin typeface="Simplified Arabic" pitchFamily="18" charset="-78"/>
                <a:cs typeface="Simplified Arabic" pitchFamily="18" charset="-78"/>
              </a:rPr>
              <a:t>الحمد لله أولًا </a:t>
            </a:r>
            <a:r>
              <a:rPr lang="ar-SA" sz="2000" b="1" dirty="0" smtClean="0">
                <a:solidFill>
                  <a:schemeClr val="accent4">
                    <a:lumMod val="50000"/>
                  </a:schemeClr>
                </a:solidFill>
                <a:latin typeface="Simplified Arabic" pitchFamily="18" charset="-78"/>
                <a:cs typeface="Simplified Arabic" pitchFamily="18" charset="-78"/>
              </a:rPr>
              <a:t>وآخرًا...</a:t>
            </a:r>
            <a:endParaRPr lang="ar-SA" sz="2000" b="1" dirty="0">
              <a:solidFill>
                <a:schemeClr val="accent4">
                  <a:lumMod val="50000"/>
                </a:schemeClr>
              </a:solidFill>
              <a:latin typeface="Simplified Arabic" pitchFamily="18" charset="-78"/>
              <a:cs typeface="Simplified Arabic" pitchFamily="18" charset="-78"/>
            </a:endParaRPr>
          </a:p>
          <a:p>
            <a:pPr algn="just"/>
            <a:r>
              <a:rPr lang="ar-SA" sz="2000" b="1" dirty="0">
                <a:solidFill>
                  <a:schemeClr val="accent4">
                    <a:lumMod val="50000"/>
                  </a:schemeClr>
                </a:solidFill>
                <a:latin typeface="Simplified Arabic" pitchFamily="18" charset="-78"/>
                <a:cs typeface="Simplified Arabic" pitchFamily="18" charset="-78"/>
              </a:rPr>
              <a:t>يسعدنا أن نعبّر عن بالغ فخرنا واعتزازنا بحصول </a:t>
            </a:r>
            <a:r>
              <a:rPr lang="ar-SA" sz="2000" b="1" dirty="0" smtClean="0">
                <a:solidFill>
                  <a:schemeClr val="accent4">
                    <a:lumMod val="50000"/>
                  </a:schemeClr>
                </a:solidFill>
                <a:latin typeface="Simplified Arabic" pitchFamily="18" charset="-78"/>
                <a:cs typeface="Simplified Arabic" pitchFamily="18" charset="-78"/>
              </a:rPr>
              <a:t>الجمعية </a:t>
            </a:r>
            <a:r>
              <a:rPr lang="ar-SA" sz="2000" b="1" dirty="0">
                <a:solidFill>
                  <a:schemeClr val="accent4">
                    <a:lumMod val="50000"/>
                  </a:schemeClr>
                </a:solidFill>
                <a:latin typeface="Simplified Arabic" pitchFamily="18" charset="-78"/>
                <a:cs typeface="Simplified Arabic" pitchFamily="18" charset="-78"/>
              </a:rPr>
              <a:t>على درجة (97.94%) في تقييم </a:t>
            </a:r>
            <a:r>
              <a:rPr lang="ar-SA" sz="2000" b="1" dirty="0" err="1">
                <a:solidFill>
                  <a:schemeClr val="accent4">
                    <a:lumMod val="50000"/>
                  </a:schemeClr>
                </a:solidFill>
                <a:latin typeface="Simplified Arabic" pitchFamily="18" charset="-78"/>
                <a:cs typeface="Simplified Arabic" pitchFamily="18" charset="-78"/>
              </a:rPr>
              <a:t>حوكمة</a:t>
            </a:r>
            <a:r>
              <a:rPr lang="ar-SA" sz="2000" b="1" dirty="0">
                <a:solidFill>
                  <a:schemeClr val="accent4">
                    <a:lumMod val="50000"/>
                  </a:schemeClr>
                </a:solidFill>
                <a:latin typeface="Simplified Arabic" pitchFamily="18" charset="-78"/>
                <a:cs typeface="Simplified Arabic" pitchFamily="18" charset="-78"/>
              </a:rPr>
              <a:t> الجمعيات لعام </a:t>
            </a:r>
            <a:r>
              <a:rPr lang="ar-SA" sz="2000" b="1" dirty="0" smtClean="0">
                <a:solidFill>
                  <a:schemeClr val="accent4">
                    <a:lumMod val="50000"/>
                  </a:schemeClr>
                </a:solidFill>
                <a:latin typeface="Simplified Arabic" pitchFamily="18" charset="-78"/>
                <a:cs typeface="Simplified Arabic" pitchFamily="18" charset="-78"/>
              </a:rPr>
              <a:t>2024م </a:t>
            </a:r>
            <a:r>
              <a:rPr lang="ar-SA" sz="2000" b="1" dirty="0">
                <a:solidFill>
                  <a:schemeClr val="accent4">
                    <a:lumMod val="50000"/>
                  </a:schemeClr>
                </a:solidFill>
                <a:latin typeface="Simplified Arabic" pitchFamily="18" charset="-78"/>
                <a:cs typeface="Simplified Arabic" pitchFamily="18" charset="-78"/>
              </a:rPr>
              <a:t>وهو إنجاز يعكس مستوى عالٍ من الالتزام </a:t>
            </a:r>
            <a:r>
              <a:rPr lang="ar-SA" sz="2000" b="1" dirty="0" smtClean="0">
                <a:solidFill>
                  <a:schemeClr val="accent4">
                    <a:lumMod val="50000"/>
                  </a:schemeClr>
                </a:solidFill>
                <a:latin typeface="Simplified Arabic" pitchFamily="18" charset="-78"/>
                <a:cs typeface="Simplified Arabic" pitchFamily="18" charset="-78"/>
              </a:rPr>
              <a:t>بالأنظمة والشفافية </a:t>
            </a:r>
            <a:r>
              <a:rPr lang="ar-SA" sz="2000" b="1" dirty="0">
                <a:solidFill>
                  <a:schemeClr val="accent4">
                    <a:lumMod val="50000"/>
                  </a:schemeClr>
                </a:solidFill>
                <a:latin typeface="Simplified Arabic" pitchFamily="18" charset="-78"/>
                <a:cs typeface="Simplified Arabic" pitchFamily="18" charset="-78"/>
              </a:rPr>
              <a:t>والعمل المؤسسي المنظم.</a:t>
            </a:r>
          </a:p>
          <a:p>
            <a:pPr algn="just"/>
            <a:r>
              <a:rPr lang="ar-SA" sz="2000" b="1" dirty="0" smtClean="0">
                <a:solidFill>
                  <a:schemeClr val="accent4">
                    <a:lumMod val="50000"/>
                  </a:schemeClr>
                </a:solidFill>
                <a:latin typeface="Simplified Arabic" pitchFamily="18" charset="-78"/>
                <a:cs typeface="Simplified Arabic" pitchFamily="18" charset="-78"/>
              </a:rPr>
              <a:t>خالص </a:t>
            </a:r>
            <a:r>
              <a:rPr lang="ar-SA" sz="2000" b="1" dirty="0">
                <a:solidFill>
                  <a:schemeClr val="accent4">
                    <a:lumMod val="50000"/>
                  </a:schemeClr>
                </a:solidFill>
                <a:latin typeface="Simplified Arabic" pitchFamily="18" charset="-78"/>
                <a:cs typeface="Simplified Arabic" pitchFamily="18" charset="-78"/>
              </a:rPr>
              <a:t>الشكر والتقدير </a:t>
            </a:r>
            <a:r>
              <a:rPr lang="ar-SA" sz="2000" b="1" dirty="0" smtClean="0">
                <a:solidFill>
                  <a:schemeClr val="accent4">
                    <a:lumMod val="50000"/>
                  </a:schemeClr>
                </a:solidFill>
                <a:latin typeface="Simplified Arabic" pitchFamily="18" charset="-78"/>
                <a:cs typeface="Simplified Arabic" pitchFamily="18" charset="-78"/>
              </a:rPr>
              <a:t>للجميع </a:t>
            </a:r>
            <a:r>
              <a:rPr lang="ar-SA" sz="2000" b="1" dirty="0">
                <a:solidFill>
                  <a:schemeClr val="accent4">
                    <a:lumMod val="50000"/>
                  </a:schemeClr>
                </a:solidFill>
                <a:latin typeface="Simplified Arabic" pitchFamily="18" charset="-78"/>
                <a:cs typeface="Simplified Arabic" pitchFamily="18" charset="-78"/>
              </a:rPr>
              <a:t>على </a:t>
            </a:r>
            <a:r>
              <a:rPr lang="ar-SA" sz="2000" b="1" dirty="0" smtClean="0">
                <a:solidFill>
                  <a:schemeClr val="accent4">
                    <a:lumMod val="50000"/>
                  </a:schemeClr>
                </a:solidFill>
                <a:latin typeface="Simplified Arabic" pitchFamily="18" charset="-78"/>
                <a:cs typeface="Simplified Arabic" pitchFamily="18" charset="-78"/>
              </a:rPr>
              <a:t>الجهود المتواصلة ، كما </a:t>
            </a:r>
            <a:r>
              <a:rPr lang="ar-SA" sz="2000" b="1" dirty="0">
                <a:solidFill>
                  <a:schemeClr val="accent4">
                    <a:lumMod val="50000"/>
                  </a:schemeClr>
                </a:solidFill>
                <a:latin typeface="Simplified Arabic" pitchFamily="18" charset="-78"/>
                <a:cs typeface="Simplified Arabic" pitchFamily="18" charset="-78"/>
              </a:rPr>
              <a:t>نثمّن عطاء جميع منسوبي الجمعية من أعضاء مجلس الإدارة والموظفين </a:t>
            </a:r>
            <a:r>
              <a:rPr lang="ar-SA" sz="2000" b="1" dirty="0" smtClean="0">
                <a:solidFill>
                  <a:schemeClr val="accent4">
                    <a:lumMod val="50000"/>
                  </a:schemeClr>
                </a:solidFill>
                <a:latin typeface="Simplified Arabic" pitchFamily="18" charset="-78"/>
                <a:cs typeface="Simplified Arabic" pitchFamily="18" charset="-78"/>
              </a:rPr>
              <a:t>والمتطوعين </a:t>
            </a:r>
            <a:r>
              <a:rPr lang="ar-SA" sz="2000" b="1" dirty="0">
                <a:solidFill>
                  <a:schemeClr val="accent4">
                    <a:lumMod val="50000"/>
                  </a:schemeClr>
                </a:solidFill>
                <a:latin typeface="Simplified Arabic" pitchFamily="18" charset="-78"/>
                <a:cs typeface="Simplified Arabic" pitchFamily="18" charset="-78"/>
              </a:rPr>
              <a:t>فهذه النتيجة ثمرة تعاون الجميع وروح الفريق الواحد.</a:t>
            </a:r>
          </a:p>
          <a:p>
            <a:pPr algn="just"/>
            <a:r>
              <a:rPr lang="ar-SA" sz="2000" b="1" dirty="0">
                <a:solidFill>
                  <a:schemeClr val="accent4">
                    <a:lumMod val="50000"/>
                  </a:schemeClr>
                </a:solidFill>
                <a:latin typeface="Simplified Arabic" pitchFamily="18" charset="-78"/>
                <a:cs typeface="Simplified Arabic" pitchFamily="18" charset="-78"/>
              </a:rPr>
              <a:t>نسأل الله أن يكون هذا </a:t>
            </a:r>
            <a:r>
              <a:rPr lang="ar-SA" sz="2000" b="1" dirty="0" smtClean="0">
                <a:solidFill>
                  <a:schemeClr val="accent4">
                    <a:lumMod val="50000"/>
                  </a:schemeClr>
                </a:solidFill>
                <a:latin typeface="Simplified Arabic" pitchFamily="18" charset="-78"/>
                <a:cs typeface="Simplified Arabic" pitchFamily="18" charset="-78"/>
              </a:rPr>
              <a:t>التميُّز </a:t>
            </a:r>
            <a:r>
              <a:rPr lang="ar-SA" sz="2000" b="1" dirty="0">
                <a:solidFill>
                  <a:schemeClr val="accent4">
                    <a:lumMod val="50000"/>
                  </a:schemeClr>
                </a:solidFill>
                <a:latin typeface="Simplified Arabic" pitchFamily="18" charset="-78"/>
                <a:cs typeface="Simplified Arabic" pitchFamily="18" charset="-78"/>
              </a:rPr>
              <a:t>دافعًا لمزيد من التطوير </a:t>
            </a:r>
            <a:r>
              <a:rPr lang="ar-SA" sz="2000" b="1" dirty="0" smtClean="0">
                <a:solidFill>
                  <a:schemeClr val="accent4">
                    <a:lumMod val="50000"/>
                  </a:schemeClr>
                </a:solidFill>
                <a:latin typeface="Simplified Arabic" pitchFamily="18" charset="-78"/>
                <a:cs typeface="Simplified Arabic" pitchFamily="18" charset="-78"/>
              </a:rPr>
              <a:t>والإتقان </a:t>
            </a:r>
            <a:r>
              <a:rPr lang="ar-SA" sz="2000" b="1" dirty="0">
                <a:solidFill>
                  <a:schemeClr val="accent4">
                    <a:lumMod val="50000"/>
                  </a:schemeClr>
                </a:solidFill>
                <a:latin typeface="Simplified Arabic" pitchFamily="18" charset="-78"/>
                <a:cs typeface="Simplified Arabic" pitchFamily="18" charset="-78"/>
              </a:rPr>
              <a:t>وأن نواصل مسيرتنا بثبات نحو </a:t>
            </a:r>
            <a:r>
              <a:rPr lang="ar-SA" sz="2000" b="1" dirty="0" smtClean="0">
                <a:solidFill>
                  <a:schemeClr val="accent4">
                    <a:lumMod val="50000"/>
                  </a:schemeClr>
                </a:solidFill>
                <a:latin typeface="Simplified Arabic" pitchFamily="18" charset="-78"/>
                <a:cs typeface="Simplified Arabic" pitchFamily="18" charset="-78"/>
              </a:rPr>
              <a:t>تحقيق </a:t>
            </a:r>
            <a:r>
              <a:rPr lang="ar-SA" sz="2000" b="1" dirty="0">
                <a:solidFill>
                  <a:schemeClr val="accent4">
                    <a:lumMod val="50000"/>
                  </a:schemeClr>
                </a:solidFill>
                <a:latin typeface="Simplified Arabic" pitchFamily="18" charset="-78"/>
                <a:cs typeface="Simplified Arabic" pitchFamily="18" charset="-78"/>
              </a:rPr>
              <a:t>رسالتنا السامية بأعلى معايير </a:t>
            </a:r>
            <a:r>
              <a:rPr lang="ar-SA" sz="2000" b="1" dirty="0" smtClean="0">
                <a:solidFill>
                  <a:schemeClr val="accent4">
                    <a:lumMod val="50000"/>
                  </a:schemeClr>
                </a:solidFill>
                <a:latin typeface="Simplified Arabic" pitchFamily="18" charset="-78"/>
                <a:cs typeface="Simplified Arabic" pitchFamily="18" charset="-78"/>
              </a:rPr>
              <a:t>الجودة </a:t>
            </a:r>
            <a:r>
              <a:rPr lang="ar-SA" sz="2000" b="1" dirty="0" err="1" smtClean="0">
                <a:solidFill>
                  <a:schemeClr val="accent4">
                    <a:lumMod val="50000"/>
                  </a:schemeClr>
                </a:solidFill>
                <a:latin typeface="Simplified Arabic" pitchFamily="18" charset="-78"/>
                <a:cs typeface="Simplified Arabic" pitchFamily="18" charset="-78"/>
              </a:rPr>
              <a:t>والحوكمة</a:t>
            </a:r>
            <a:r>
              <a:rPr lang="ar-SA" sz="2000" b="1" dirty="0" smtClean="0">
                <a:solidFill>
                  <a:schemeClr val="accent4">
                    <a:lumMod val="50000"/>
                  </a:schemeClr>
                </a:solidFill>
                <a:latin typeface="Simplified Arabic" pitchFamily="18" charset="-78"/>
                <a:cs typeface="Simplified Arabic" pitchFamily="18" charset="-78"/>
              </a:rPr>
              <a:t>.                                                    </a:t>
            </a:r>
            <a:endParaRPr lang="en-US" sz="2000" b="1" dirty="0">
              <a:solidFill>
                <a:schemeClr val="accent4">
                  <a:lumMod val="50000"/>
                </a:schemeClr>
              </a:solidFill>
              <a:latin typeface="Simplified Arabic" pitchFamily="18" charset="-78"/>
              <a:cs typeface="Simplified Arabic" pitchFamily="18" charset="-78"/>
            </a:endParaRPr>
          </a:p>
        </p:txBody>
      </p:sp>
      <p:sp>
        <p:nvSpPr>
          <p:cNvPr id="15" name="مستطيل مستدير الزوايا 14"/>
          <p:cNvSpPr/>
          <p:nvPr/>
        </p:nvSpPr>
        <p:spPr>
          <a:xfrm>
            <a:off x="3203848" y="532776"/>
            <a:ext cx="3456384" cy="560646"/>
          </a:xfrm>
          <a:prstGeom prst="roundRect">
            <a:avLst/>
          </a:prstGeom>
          <a:gradFill rotWithShape="1">
            <a:gsLst>
              <a:gs pos="0">
                <a:srgbClr val="C3986D">
                  <a:tint val="75000"/>
                  <a:shade val="85000"/>
                  <a:satMod val="230000"/>
                </a:srgbClr>
              </a:gs>
              <a:gs pos="25000">
                <a:srgbClr val="C3986D">
                  <a:tint val="90000"/>
                  <a:shade val="70000"/>
                  <a:satMod val="220000"/>
                </a:srgbClr>
              </a:gs>
              <a:gs pos="50000">
                <a:srgbClr val="C3986D">
                  <a:tint val="90000"/>
                  <a:shade val="58000"/>
                  <a:satMod val="225000"/>
                </a:srgbClr>
              </a:gs>
              <a:gs pos="65000">
                <a:srgbClr val="C3986D">
                  <a:tint val="90000"/>
                  <a:shade val="58000"/>
                  <a:satMod val="225000"/>
                </a:srgbClr>
              </a:gs>
              <a:gs pos="80000">
                <a:srgbClr val="C3986D">
                  <a:tint val="90000"/>
                  <a:shade val="69000"/>
                  <a:satMod val="220000"/>
                </a:srgbClr>
              </a:gs>
              <a:gs pos="100000">
                <a:srgbClr val="C3986D">
                  <a:tint val="77000"/>
                  <a:shade val="80000"/>
                  <a:satMod val="230000"/>
                </a:srgbClr>
              </a:gs>
            </a:gsLst>
            <a:lin ang="5400000" scaled="1"/>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ar-SA" sz="2400" b="1" kern="0" spc="5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latin typeface="Simplified Arabic" pitchFamily="18" charset="-78"/>
                <a:cs typeface="Simplified Arabic" pitchFamily="18" charset="-78"/>
              </a:rPr>
              <a:t>تقييم </a:t>
            </a:r>
            <a:r>
              <a:rPr lang="ar-SA" sz="2400" b="1" kern="0" spc="50" dirty="0" err="1"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latin typeface="Simplified Arabic" pitchFamily="18" charset="-78"/>
                <a:cs typeface="Simplified Arabic" pitchFamily="18" charset="-78"/>
              </a:rPr>
              <a:t>الحوكمة</a:t>
            </a:r>
            <a:r>
              <a:rPr lang="ar-SA" sz="2400" b="1" kern="0" spc="5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latin typeface="Simplified Arabic" pitchFamily="18" charset="-78"/>
                <a:cs typeface="Simplified Arabic" pitchFamily="18" charset="-78"/>
              </a:rPr>
              <a:t> للعام 2024م</a:t>
            </a:r>
            <a:endParaRPr kumimoji="0" lang="ar-SA" sz="2400" b="1" i="0" u="none" strike="noStrike" kern="0" cap="none" spc="50" normalizeH="0" baseline="0" noProof="0" dirty="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mn-ea"/>
              <a:cs typeface="Simplified Arabic" pitchFamily="18" charset="-78"/>
            </a:endParaRPr>
          </a:p>
        </p:txBody>
      </p:sp>
      <p:pic>
        <p:nvPicPr>
          <p:cNvPr id="3" name="صورة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0190" y="2636912"/>
            <a:ext cx="2893738" cy="2376264"/>
          </a:xfrm>
          <a:prstGeom prst="rect">
            <a:avLst/>
          </a:prstGeom>
        </p:spPr>
      </p:pic>
      <p:pic>
        <p:nvPicPr>
          <p:cNvPr id="6" name="Picture 2" descr="C:\Users\User\Desktop\الشعار مفرغ  copy.png">
            <a:extLst>
              <a:ext uri="{FF2B5EF4-FFF2-40B4-BE49-F238E27FC236}">
                <a16:creationId xmlns="" xmlns:a16="http://schemas.microsoft.com/office/drawing/2014/main" id="{873DA05B-4F51-AC24-54A8-A5C9B5544FCF}"/>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7668344" y="-22447"/>
            <a:ext cx="1475656" cy="1552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648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80">
                                          <p:stCondLst>
                                            <p:cond delay="0"/>
                                          </p:stCondLst>
                                        </p:cTn>
                                        <p:tgtEl>
                                          <p:spTgt spid="15"/>
                                        </p:tgtEl>
                                      </p:cBhvr>
                                    </p:animEffect>
                                    <p:anim calcmode="lin" valueType="num">
                                      <p:cBhvr>
                                        <p:cTn id="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3" dur="26">
                                          <p:stCondLst>
                                            <p:cond delay="650"/>
                                          </p:stCondLst>
                                        </p:cTn>
                                        <p:tgtEl>
                                          <p:spTgt spid="15"/>
                                        </p:tgtEl>
                                      </p:cBhvr>
                                      <p:to x="100000" y="60000"/>
                                    </p:animScale>
                                    <p:animScale>
                                      <p:cBhvr>
                                        <p:cTn id="14" dur="166" decel="50000">
                                          <p:stCondLst>
                                            <p:cond delay="676"/>
                                          </p:stCondLst>
                                        </p:cTn>
                                        <p:tgtEl>
                                          <p:spTgt spid="15"/>
                                        </p:tgtEl>
                                      </p:cBhvr>
                                      <p:to x="100000" y="100000"/>
                                    </p:animScale>
                                    <p:animScale>
                                      <p:cBhvr>
                                        <p:cTn id="15" dur="26">
                                          <p:stCondLst>
                                            <p:cond delay="1312"/>
                                          </p:stCondLst>
                                        </p:cTn>
                                        <p:tgtEl>
                                          <p:spTgt spid="15"/>
                                        </p:tgtEl>
                                      </p:cBhvr>
                                      <p:to x="100000" y="80000"/>
                                    </p:animScale>
                                    <p:animScale>
                                      <p:cBhvr>
                                        <p:cTn id="16" dur="166" decel="50000">
                                          <p:stCondLst>
                                            <p:cond delay="1338"/>
                                          </p:stCondLst>
                                        </p:cTn>
                                        <p:tgtEl>
                                          <p:spTgt spid="15"/>
                                        </p:tgtEl>
                                      </p:cBhvr>
                                      <p:to x="100000" y="100000"/>
                                    </p:animScale>
                                    <p:animScale>
                                      <p:cBhvr>
                                        <p:cTn id="17" dur="26">
                                          <p:stCondLst>
                                            <p:cond delay="1642"/>
                                          </p:stCondLst>
                                        </p:cTn>
                                        <p:tgtEl>
                                          <p:spTgt spid="15"/>
                                        </p:tgtEl>
                                      </p:cBhvr>
                                      <p:to x="100000" y="90000"/>
                                    </p:animScale>
                                    <p:animScale>
                                      <p:cBhvr>
                                        <p:cTn id="18" dur="166" decel="50000">
                                          <p:stCondLst>
                                            <p:cond delay="1668"/>
                                          </p:stCondLst>
                                        </p:cTn>
                                        <p:tgtEl>
                                          <p:spTgt spid="15"/>
                                        </p:tgtEl>
                                      </p:cBhvr>
                                      <p:to x="100000" y="100000"/>
                                    </p:animScale>
                                    <p:animScale>
                                      <p:cBhvr>
                                        <p:cTn id="19" dur="26">
                                          <p:stCondLst>
                                            <p:cond delay="1808"/>
                                          </p:stCondLst>
                                        </p:cTn>
                                        <p:tgtEl>
                                          <p:spTgt spid="15"/>
                                        </p:tgtEl>
                                      </p:cBhvr>
                                      <p:to x="100000" y="95000"/>
                                    </p:animScale>
                                    <p:animScale>
                                      <p:cBhvr>
                                        <p:cTn id="20"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5AB88652-8301-15B8-1632-ECA452EFFDE7}"/>
            </a:ext>
          </a:extLst>
        </p:cNvPr>
        <p:cNvGrpSpPr/>
        <p:nvPr/>
      </p:nvGrpSpPr>
      <p:grpSpPr>
        <a:xfrm>
          <a:off x="0" y="0"/>
          <a:ext cx="0" cy="0"/>
          <a:chOff x="0" y="0"/>
          <a:chExt cx="0" cy="0"/>
        </a:xfrm>
      </p:grpSpPr>
      <p:sp>
        <p:nvSpPr>
          <p:cNvPr id="7" name="مستطيل مستدير الزوايا 6"/>
          <p:cNvSpPr/>
          <p:nvPr/>
        </p:nvSpPr>
        <p:spPr>
          <a:xfrm>
            <a:off x="2627784" y="1916832"/>
            <a:ext cx="5112568" cy="2156756"/>
          </a:xfrm>
          <a:prstGeom prst="roundRect">
            <a:avLst/>
          </a:prstGeom>
          <a:gradFill flip="none" rotWithShape="1">
            <a:gsLst>
              <a:gs pos="0">
                <a:srgbClr val="C3986D">
                  <a:tint val="75000"/>
                  <a:shade val="85000"/>
                  <a:satMod val="230000"/>
                </a:srgbClr>
              </a:gs>
              <a:gs pos="25000">
                <a:srgbClr val="C3986D">
                  <a:tint val="90000"/>
                  <a:shade val="70000"/>
                  <a:satMod val="220000"/>
                </a:srgbClr>
              </a:gs>
              <a:gs pos="50000">
                <a:srgbClr val="C3986D">
                  <a:tint val="90000"/>
                  <a:shade val="58000"/>
                  <a:satMod val="225000"/>
                </a:srgbClr>
              </a:gs>
              <a:gs pos="65000">
                <a:srgbClr val="C3986D">
                  <a:tint val="90000"/>
                  <a:shade val="58000"/>
                  <a:satMod val="225000"/>
                </a:srgbClr>
              </a:gs>
              <a:gs pos="80000">
                <a:srgbClr val="C3986D">
                  <a:tint val="90000"/>
                  <a:shade val="69000"/>
                  <a:satMod val="220000"/>
                </a:srgbClr>
              </a:gs>
              <a:gs pos="100000">
                <a:srgbClr val="C3986D">
                  <a:tint val="77000"/>
                  <a:shade val="80000"/>
                  <a:satMod val="230000"/>
                </a:srgbClr>
              </a:gs>
            </a:gsLst>
            <a:path path="circle">
              <a:fillToRect l="50000" t="50000" r="50000" b="50000"/>
            </a:path>
            <a:tileRect/>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prst="softRound"/>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5400" b="1" i="0" u="none" strike="noStrike" kern="0" cap="none" spc="50" normalizeH="0" baseline="0" noProof="0" dirty="0" smtClean="0">
                <a:ln w="11430">
                  <a:solidFill>
                    <a:srgbClr val="120763"/>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Times New Roman"/>
                <a:ea typeface="Times New Roman"/>
                <a:cs typeface="Simplified Arabic"/>
              </a:rPr>
              <a:t>الأنشطة و البرامج الدعوية</a:t>
            </a:r>
            <a:endParaRPr kumimoji="0" lang="ar-SA" sz="5400" b="1" i="0" u="none" strike="noStrike" kern="0" cap="none" spc="50" normalizeH="0" baseline="0" noProof="0" dirty="0">
              <a:ln w="11430">
                <a:solidFill>
                  <a:srgbClr val="120763"/>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Times New Roman"/>
              <a:ea typeface="Times New Roman"/>
              <a:cs typeface="Simplified Arabic"/>
            </a:endParaRPr>
          </a:p>
        </p:txBody>
      </p:sp>
    </p:spTree>
    <p:extLst>
      <p:ext uri="{BB962C8B-B14F-4D97-AF65-F5344CB8AC3E}">
        <p14:creationId xmlns:p14="http://schemas.microsoft.com/office/powerpoint/2010/main" val="2307453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57E52797-32FE-54D0-CFFB-9BF2C7CDD787}"/>
            </a:ext>
          </a:extLst>
        </p:cNvPr>
        <p:cNvGrpSpPr/>
        <p:nvPr/>
      </p:nvGrpSpPr>
      <p:grpSpPr>
        <a:xfrm>
          <a:off x="0" y="0"/>
          <a:ext cx="0" cy="0"/>
          <a:chOff x="0" y="0"/>
          <a:chExt cx="0" cy="0"/>
        </a:xfrm>
      </p:grpSpPr>
      <p:sp>
        <p:nvSpPr>
          <p:cNvPr id="8" name="مستطيل مستدير الزوايا 7"/>
          <p:cNvSpPr/>
          <p:nvPr/>
        </p:nvSpPr>
        <p:spPr>
          <a:xfrm>
            <a:off x="4860032" y="1847782"/>
            <a:ext cx="3528392" cy="573106"/>
          </a:xfrm>
          <a:prstGeom prst="roundRect">
            <a:avLst/>
          </a:prstGeom>
          <a:gradFill rotWithShape="1">
            <a:gsLst>
              <a:gs pos="0">
                <a:srgbClr val="C3986D">
                  <a:tint val="75000"/>
                  <a:shade val="85000"/>
                  <a:satMod val="230000"/>
                </a:srgbClr>
              </a:gs>
              <a:gs pos="25000">
                <a:srgbClr val="C3986D">
                  <a:tint val="90000"/>
                  <a:shade val="70000"/>
                  <a:satMod val="220000"/>
                </a:srgbClr>
              </a:gs>
              <a:gs pos="50000">
                <a:srgbClr val="C3986D">
                  <a:tint val="90000"/>
                  <a:shade val="58000"/>
                  <a:satMod val="225000"/>
                </a:srgbClr>
              </a:gs>
              <a:gs pos="65000">
                <a:srgbClr val="C3986D">
                  <a:tint val="90000"/>
                  <a:shade val="58000"/>
                  <a:satMod val="225000"/>
                </a:srgbClr>
              </a:gs>
              <a:gs pos="80000">
                <a:srgbClr val="C3986D">
                  <a:tint val="90000"/>
                  <a:shade val="69000"/>
                  <a:satMod val="220000"/>
                </a:srgbClr>
              </a:gs>
              <a:gs pos="100000">
                <a:srgbClr val="C3986D">
                  <a:tint val="77000"/>
                  <a:shade val="80000"/>
                  <a:satMod val="230000"/>
                </a:srgbClr>
              </a:gs>
            </a:gsLst>
            <a:lin ang="5400000" scaled="1"/>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b="1" i="0" u="none" strike="noStrike" kern="0" cap="none" spc="50" normalizeH="0" baseline="0" noProof="0" dirty="0" smtClean="0">
                <a:ln w="11430">
                  <a:solidFill>
                    <a:srgbClr val="003300"/>
                  </a:solidFill>
                </a:ln>
                <a:solidFill>
                  <a:srgbClr val="003300"/>
                </a:solidFill>
                <a:effectLst>
                  <a:glow rad="139700">
                    <a:srgbClr val="F0A22E">
                      <a:satMod val="175000"/>
                      <a:alpha val="4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الأنشطة والبرامج باللغة </a:t>
            </a:r>
            <a:r>
              <a:rPr kumimoji="0" lang="ar-SA" b="1" i="0" u="none" strike="noStrike" kern="0" cap="none" spc="50" normalizeH="0" baseline="0" noProof="0" dirty="0" smtClean="0">
                <a:ln w="11430">
                  <a:solidFill>
                    <a:srgbClr val="003300"/>
                  </a:solidFill>
                </a:ln>
                <a:solidFill>
                  <a:srgbClr val="800000"/>
                </a:solidFill>
                <a:effectLst>
                  <a:glow rad="139700">
                    <a:srgbClr val="F0A22E">
                      <a:satMod val="175000"/>
                      <a:alpha val="4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الأوردية والهندية </a:t>
            </a:r>
            <a:endParaRPr kumimoji="0" lang="ar-SA" b="1" i="0" u="none" strike="noStrike" kern="0" cap="none" spc="50" normalizeH="0" baseline="0" noProof="0" dirty="0">
              <a:ln w="11430">
                <a:solidFill>
                  <a:srgbClr val="003300"/>
                </a:solidFill>
              </a:ln>
              <a:solidFill>
                <a:srgbClr val="800000"/>
              </a:solidFill>
              <a:effectLst>
                <a:glow rad="139700">
                  <a:srgbClr val="F0A22E">
                    <a:satMod val="175000"/>
                    <a:alpha val="40000"/>
                  </a:srgbClr>
                </a:glow>
                <a:outerShdw blurRad="76200" dist="50800" dir="5400000" algn="tl" rotWithShape="0">
                  <a:srgbClr val="000000">
                    <a:alpha val="65000"/>
                  </a:srgbClr>
                </a:outerShdw>
              </a:effectLst>
              <a:uLnTx/>
              <a:uFillTx/>
              <a:latin typeface="Simplified Arabic" pitchFamily="18" charset="-78"/>
              <a:cs typeface="Simplified Arabic" pitchFamily="18" charset="-78"/>
            </a:endParaRPr>
          </a:p>
        </p:txBody>
      </p:sp>
      <p:sp>
        <p:nvSpPr>
          <p:cNvPr id="9" name="مستطيل مستدير الزوايا 8"/>
          <p:cNvSpPr/>
          <p:nvPr/>
        </p:nvSpPr>
        <p:spPr>
          <a:xfrm>
            <a:off x="683568" y="1772816"/>
            <a:ext cx="3744416" cy="573106"/>
          </a:xfrm>
          <a:prstGeom prst="roundRect">
            <a:avLst/>
          </a:prstGeom>
          <a:gradFill rotWithShape="1">
            <a:gsLst>
              <a:gs pos="0">
                <a:srgbClr val="C3986D">
                  <a:tint val="75000"/>
                  <a:shade val="85000"/>
                  <a:satMod val="230000"/>
                </a:srgbClr>
              </a:gs>
              <a:gs pos="25000">
                <a:srgbClr val="C3986D">
                  <a:tint val="90000"/>
                  <a:shade val="70000"/>
                  <a:satMod val="220000"/>
                </a:srgbClr>
              </a:gs>
              <a:gs pos="50000">
                <a:srgbClr val="C3986D">
                  <a:tint val="90000"/>
                  <a:shade val="58000"/>
                  <a:satMod val="225000"/>
                </a:srgbClr>
              </a:gs>
              <a:gs pos="65000">
                <a:srgbClr val="C3986D">
                  <a:tint val="90000"/>
                  <a:shade val="58000"/>
                  <a:satMod val="225000"/>
                </a:srgbClr>
              </a:gs>
              <a:gs pos="80000">
                <a:srgbClr val="C3986D">
                  <a:tint val="90000"/>
                  <a:shade val="69000"/>
                  <a:satMod val="220000"/>
                </a:srgbClr>
              </a:gs>
              <a:gs pos="100000">
                <a:srgbClr val="C3986D">
                  <a:tint val="77000"/>
                  <a:shade val="80000"/>
                  <a:satMod val="230000"/>
                </a:srgbClr>
              </a:gs>
            </a:gsLst>
            <a:lin ang="5400000" scaled="1"/>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b="1" i="0" u="none" strike="noStrike" kern="0" cap="none" spc="50" normalizeH="0" baseline="0" noProof="0" dirty="0" smtClean="0">
                <a:ln w="11430">
                  <a:solidFill>
                    <a:srgbClr val="003300"/>
                  </a:solidFill>
                </a:ln>
                <a:solidFill>
                  <a:srgbClr val="003300"/>
                </a:solidFill>
                <a:effectLst>
                  <a:glow rad="139700">
                    <a:srgbClr val="F0A22E">
                      <a:satMod val="175000"/>
                      <a:alpha val="4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الأنشطة والبرامج باللغة </a:t>
            </a:r>
            <a:r>
              <a:rPr kumimoji="0" lang="ar-SA" b="1" i="0" u="none" strike="noStrike" kern="0" cap="none" spc="50" normalizeH="0" baseline="0" noProof="0" dirty="0" smtClean="0">
                <a:ln w="11430">
                  <a:solidFill>
                    <a:srgbClr val="003300"/>
                  </a:solidFill>
                </a:ln>
                <a:solidFill>
                  <a:srgbClr val="800000"/>
                </a:solidFill>
                <a:effectLst>
                  <a:glow rad="139700">
                    <a:srgbClr val="F0A22E">
                      <a:satMod val="175000"/>
                      <a:alpha val="4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التاميلية والسنهالية </a:t>
            </a:r>
            <a:endParaRPr kumimoji="0" lang="ar-SA" b="1" i="0" u="none" strike="noStrike" kern="0" cap="none" spc="50" normalizeH="0" baseline="0" noProof="0" dirty="0">
              <a:ln w="11430">
                <a:solidFill>
                  <a:srgbClr val="003300"/>
                </a:solidFill>
              </a:ln>
              <a:solidFill>
                <a:srgbClr val="800000"/>
              </a:solidFill>
              <a:effectLst>
                <a:glow rad="139700">
                  <a:srgbClr val="F0A22E">
                    <a:satMod val="175000"/>
                    <a:alpha val="40000"/>
                  </a:srgbClr>
                </a:glow>
                <a:outerShdw blurRad="76200" dist="50800" dir="5400000" algn="tl" rotWithShape="0">
                  <a:srgbClr val="000000">
                    <a:alpha val="65000"/>
                  </a:srgbClr>
                </a:outerShdw>
              </a:effectLst>
              <a:uLnTx/>
              <a:uFillTx/>
              <a:latin typeface="Simplified Arabic" pitchFamily="18" charset="-78"/>
              <a:cs typeface="Simplified Arabic" pitchFamily="18" charset="-78"/>
            </a:endParaRPr>
          </a:p>
        </p:txBody>
      </p:sp>
      <p:graphicFrame>
        <p:nvGraphicFramePr>
          <p:cNvPr id="11" name="جدول 10"/>
          <p:cNvGraphicFramePr>
            <a:graphicFrameLocks noGrp="1"/>
          </p:cNvGraphicFramePr>
          <p:nvPr>
            <p:extLst>
              <p:ext uri="{D42A27DB-BD31-4B8C-83A1-F6EECF244321}">
                <p14:modId xmlns:p14="http://schemas.microsoft.com/office/powerpoint/2010/main" val="254578701"/>
              </p:ext>
            </p:extLst>
          </p:nvPr>
        </p:nvGraphicFramePr>
        <p:xfrm>
          <a:off x="4788024" y="2576169"/>
          <a:ext cx="3672408" cy="3241384"/>
        </p:xfrm>
        <a:graphic>
          <a:graphicData uri="http://schemas.openxmlformats.org/drawingml/2006/table">
            <a:tbl>
              <a:tblPr rtl="1" firstRow="1" firstCol="1" bandRow="1">
                <a:effectLst>
                  <a:outerShdw blurRad="50800" dist="38100" dir="2700000" algn="tl" rotWithShape="0">
                    <a:srgbClr val="669900">
                      <a:alpha val="40000"/>
                    </a:srgbClr>
                  </a:outerShdw>
                </a:effectLst>
              </a:tblPr>
              <a:tblGrid>
                <a:gridCol w="1248188"/>
                <a:gridCol w="1104412"/>
                <a:gridCol w="1319808"/>
              </a:tblGrid>
              <a:tr h="502019">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700" dirty="0" smtClean="0">
                          <a:solidFill>
                            <a:srgbClr val="003300"/>
                          </a:solidFill>
                          <a:effectLst/>
                          <a:latin typeface="Simplified Arabic" pitchFamily="18" charset="-78"/>
                          <a:cs typeface="Simplified Arabic" pitchFamily="18" charset="-78"/>
                        </a:rPr>
                        <a:t>النشاط</a:t>
                      </a:r>
                      <a:endParaRPr lang="en-US" sz="17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700" dirty="0" smtClean="0">
                          <a:solidFill>
                            <a:srgbClr val="003300"/>
                          </a:solidFill>
                          <a:effectLst/>
                          <a:latin typeface="Simplified Arabic" pitchFamily="18" charset="-78"/>
                          <a:cs typeface="Simplified Arabic" pitchFamily="18" charset="-78"/>
                        </a:rPr>
                        <a:t>العدد</a:t>
                      </a:r>
                      <a:endParaRPr lang="en-US" sz="17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700" dirty="0" smtClean="0">
                          <a:solidFill>
                            <a:srgbClr val="003300"/>
                          </a:solidFill>
                          <a:effectLst/>
                          <a:latin typeface="Simplified Arabic" pitchFamily="18" charset="-78"/>
                          <a:cs typeface="Simplified Arabic" pitchFamily="18" charset="-78"/>
                        </a:rPr>
                        <a:t>عدد المستفيدين</a:t>
                      </a:r>
                      <a:endParaRPr lang="en-US" sz="17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r>
              <a:tr h="427693">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lnSpc>
                          <a:spcPct val="100000"/>
                        </a:lnSpc>
                        <a:spcAft>
                          <a:spcPts val="0"/>
                        </a:spcAft>
                      </a:pPr>
                      <a:r>
                        <a:rPr lang="ar-SA" sz="1700" dirty="0" smtClean="0">
                          <a:solidFill>
                            <a:srgbClr val="003300"/>
                          </a:solidFill>
                          <a:effectLst/>
                          <a:latin typeface="Simplified Arabic" pitchFamily="18" charset="-78"/>
                          <a:cs typeface="Simplified Arabic" pitchFamily="18" charset="-78"/>
                        </a:rPr>
                        <a:t>المحاضرات</a:t>
                      </a:r>
                      <a:endParaRPr lang="en-US" sz="1700" b="1" dirty="0">
                        <a:solidFill>
                          <a:srgbClr val="003300"/>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lnSpc>
                          <a:spcPct val="100000"/>
                        </a:lnSpc>
                        <a:spcAft>
                          <a:spcPts val="0"/>
                        </a:spcAft>
                      </a:pPr>
                      <a:r>
                        <a:rPr lang="ar-SA" sz="1700" b="1" dirty="0" smtClean="0">
                          <a:effectLst/>
                          <a:latin typeface="Simplified Arabic" pitchFamily="18" charset="-78"/>
                          <a:cs typeface="Simplified Arabic" pitchFamily="18" charset="-78"/>
                        </a:rPr>
                        <a:t>12 محاضرة</a:t>
                      </a:r>
                      <a:endParaRPr lang="en-US" sz="1700" b="1" dirty="0">
                        <a:solidFill>
                          <a:schemeClr val="tx1"/>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lnSpc>
                          <a:spcPct val="100000"/>
                        </a:lnSpc>
                        <a:spcAft>
                          <a:spcPts val="0"/>
                        </a:spcAft>
                      </a:pPr>
                      <a:r>
                        <a:rPr lang="ar-SA" sz="1700" b="1" dirty="0" smtClean="0">
                          <a:effectLst/>
                          <a:latin typeface="Simplified Arabic" pitchFamily="18" charset="-78"/>
                          <a:cs typeface="Simplified Arabic" pitchFamily="18" charset="-78"/>
                        </a:rPr>
                        <a:t>1200 شخص</a:t>
                      </a:r>
                      <a:endParaRPr lang="en-US" sz="1700" b="1" dirty="0">
                        <a:solidFill>
                          <a:schemeClr val="tx1"/>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421520">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lnSpc>
                          <a:spcPct val="100000"/>
                        </a:lnSpc>
                        <a:spcAft>
                          <a:spcPts val="0"/>
                        </a:spcAft>
                      </a:pPr>
                      <a:r>
                        <a:rPr lang="ar-SA" sz="1700" dirty="0" smtClean="0">
                          <a:solidFill>
                            <a:srgbClr val="003300"/>
                          </a:solidFill>
                          <a:effectLst/>
                          <a:latin typeface="Simplified Arabic" pitchFamily="18" charset="-78"/>
                          <a:cs typeface="Simplified Arabic" pitchFamily="18" charset="-78"/>
                        </a:rPr>
                        <a:t>الدروس</a:t>
                      </a:r>
                      <a:endParaRPr lang="en-US" sz="1700" b="1" dirty="0">
                        <a:solidFill>
                          <a:srgbClr val="003300"/>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lnSpc>
                          <a:spcPct val="100000"/>
                        </a:lnSpc>
                        <a:spcAft>
                          <a:spcPts val="0"/>
                        </a:spcAft>
                      </a:pPr>
                      <a:r>
                        <a:rPr lang="ar-SA" sz="1700" b="1" dirty="0" smtClean="0">
                          <a:effectLst/>
                          <a:latin typeface="Simplified Arabic" pitchFamily="18" charset="-78"/>
                          <a:cs typeface="Simplified Arabic" pitchFamily="18" charset="-78"/>
                        </a:rPr>
                        <a:t>34 درساً</a:t>
                      </a:r>
                      <a:endParaRPr lang="en-US" sz="1700" b="1" dirty="0">
                        <a:solidFill>
                          <a:schemeClr val="tx1"/>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lnSpc>
                          <a:spcPct val="100000"/>
                        </a:lnSpc>
                        <a:spcAft>
                          <a:spcPts val="0"/>
                        </a:spcAft>
                      </a:pPr>
                      <a:r>
                        <a:rPr lang="ar-SA" sz="1700" b="1" dirty="0" smtClean="0">
                          <a:effectLst/>
                          <a:latin typeface="Simplified Arabic" pitchFamily="18" charset="-78"/>
                          <a:cs typeface="Simplified Arabic" pitchFamily="18" charset="-78"/>
                        </a:rPr>
                        <a:t>2700 شخص</a:t>
                      </a:r>
                      <a:endParaRPr lang="en-US" sz="1700" b="1" dirty="0">
                        <a:solidFill>
                          <a:schemeClr val="tx1"/>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446210">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lnSpc>
                          <a:spcPct val="100000"/>
                        </a:lnSpc>
                        <a:spcAft>
                          <a:spcPts val="0"/>
                        </a:spcAft>
                      </a:pPr>
                      <a:r>
                        <a:rPr lang="ar-SA" sz="1700" dirty="0" smtClean="0">
                          <a:solidFill>
                            <a:srgbClr val="003300"/>
                          </a:solidFill>
                          <a:effectLst/>
                          <a:latin typeface="Simplified Arabic" pitchFamily="18" charset="-78"/>
                          <a:cs typeface="Simplified Arabic" pitchFamily="18" charset="-78"/>
                        </a:rPr>
                        <a:t>رسائل دعوية </a:t>
                      </a:r>
                      <a:endParaRPr lang="en-US" sz="1700" b="1" dirty="0">
                        <a:solidFill>
                          <a:srgbClr val="003300"/>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lnSpc>
                          <a:spcPct val="100000"/>
                        </a:lnSpc>
                        <a:spcAft>
                          <a:spcPts val="0"/>
                        </a:spcAft>
                      </a:pPr>
                      <a:r>
                        <a:rPr lang="ar-SA" sz="1700" b="1" dirty="0" smtClean="0">
                          <a:effectLst/>
                          <a:latin typeface="Simplified Arabic" pitchFamily="18" charset="-78"/>
                          <a:cs typeface="Simplified Arabic" pitchFamily="18" charset="-78"/>
                        </a:rPr>
                        <a:t>200 رسالةً</a:t>
                      </a:r>
                      <a:endParaRPr lang="en-US" sz="1700" b="1" dirty="0">
                        <a:solidFill>
                          <a:schemeClr val="tx1"/>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lnSpc>
                          <a:spcPct val="100000"/>
                        </a:lnSpc>
                        <a:spcAft>
                          <a:spcPts val="0"/>
                        </a:spcAft>
                      </a:pPr>
                      <a:r>
                        <a:rPr lang="ar-SA" sz="1700" b="1" dirty="0" smtClean="0">
                          <a:effectLst/>
                          <a:latin typeface="Simplified Arabic" pitchFamily="18" charset="-78"/>
                          <a:cs typeface="Simplified Arabic" pitchFamily="18" charset="-78"/>
                        </a:rPr>
                        <a:t>12000 شخص</a:t>
                      </a:r>
                      <a:endParaRPr lang="en-US" sz="1700" b="1" dirty="0">
                        <a:solidFill>
                          <a:schemeClr val="tx1"/>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433865">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lnSpc>
                          <a:spcPct val="100000"/>
                        </a:lnSpc>
                        <a:spcAft>
                          <a:spcPts val="0"/>
                        </a:spcAft>
                      </a:pPr>
                      <a:r>
                        <a:rPr lang="ar-SA" sz="1700" dirty="0" smtClean="0">
                          <a:solidFill>
                            <a:srgbClr val="003300"/>
                          </a:solidFill>
                          <a:effectLst/>
                          <a:latin typeface="Simplified Arabic" pitchFamily="18" charset="-78"/>
                          <a:cs typeface="Simplified Arabic" pitchFamily="18" charset="-78"/>
                        </a:rPr>
                        <a:t>مطبوعات دعوية</a:t>
                      </a:r>
                      <a:endParaRPr lang="en-US" sz="1700" dirty="0">
                        <a:solidFill>
                          <a:srgbClr val="003300"/>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lnSpc>
                          <a:spcPct val="100000"/>
                        </a:lnSpc>
                        <a:spcAft>
                          <a:spcPts val="0"/>
                        </a:spcAft>
                      </a:pPr>
                      <a:r>
                        <a:rPr lang="ar-SA" sz="1700" b="1" dirty="0" smtClean="0">
                          <a:effectLst/>
                          <a:latin typeface="Simplified Arabic" pitchFamily="18" charset="-78"/>
                          <a:cs typeface="Simplified Arabic" pitchFamily="18" charset="-78"/>
                        </a:rPr>
                        <a:t>900</a:t>
                      </a:r>
                      <a:r>
                        <a:rPr lang="ar-SA" sz="1700" b="1" baseline="0" dirty="0" smtClean="0">
                          <a:effectLst/>
                          <a:latin typeface="Simplified Arabic" pitchFamily="18" charset="-78"/>
                          <a:cs typeface="Simplified Arabic" pitchFamily="18" charset="-78"/>
                        </a:rPr>
                        <a:t> نسخةً</a:t>
                      </a:r>
                      <a:endParaRPr lang="ar-SA" sz="1700" b="1" dirty="0" smtClean="0">
                        <a:solidFill>
                          <a:schemeClr val="tx1"/>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lnSpc>
                          <a:spcPct val="100000"/>
                        </a:lnSpc>
                        <a:spcAft>
                          <a:spcPts val="0"/>
                        </a:spcAft>
                      </a:pPr>
                      <a:r>
                        <a:rPr lang="ar-SA" sz="1700" b="1" dirty="0" smtClean="0">
                          <a:effectLst/>
                          <a:latin typeface="Simplified Arabic" pitchFamily="18" charset="-78"/>
                          <a:cs typeface="Simplified Arabic" pitchFamily="18" charset="-78"/>
                        </a:rPr>
                        <a:t>450 شخصاً</a:t>
                      </a:r>
                      <a:endParaRPr lang="en-US" sz="1700" b="1" dirty="0">
                        <a:solidFill>
                          <a:schemeClr val="tx1"/>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433865">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lnSpc>
                          <a:spcPct val="100000"/>
                        </a:lnSpc>
                        <a:spcAft>
                          <a:spcPts val="0"/>
                        </a:spcAft>
                      </a:pPr>
                      <a:r>
                        <a:rPr lang="ar-SA" sz="1700" dirty="0" smtClean="0">
                          <a:solidFill>
                            <a:srgbClr val="003300"/>
                          </a:solidFill>
                          <a:effectLst/>
                          <a:latin typeface="Simplified Arabic" pitchFamily="18" charset="-78"/>
                          <a:cs typeface="Simplified Arabic" pitchFamily="18" charset="-78"/>
                        </a:rPr>
                        <a:t>لقاءات دعوية</a:t>
                      </a:r>
                      <a:endParaRPr lang="en-US" sz="1700" dirty="0">
                        <a:solidFill>
                          <a:srgbClr val="003300"/>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lnSpc>
                          <a:spcPct val="100000"/>
                        </a:lnSpc>
                        <a:spcAft>
                          <a:spcPts val="0"/>
                        </a:spcAft>
                      </a:pPr>
                      <a:r>
                        <a:rPr lang="ar-SA" sz="1700" b="1" baseline="0" dirty="0" smtClean="0">
                          <a:effectLst/>
                          <a:latin typeface="Simplified Arabic" pitchFamily="18" charset="-78"/>
                          <a:cs typeface="Simplified Arabic" pitchFamily="18" charset="-78"/>
                        </a:rPr>
                        <a:t>40 نشاطاً</a:t>
                      </a:r>
                      <a:endParaRPr lang="ar-SA" sz="1700" b="1" dirty="0" smtClean="0">
                        <a:solidFill>
                          <a:schemeClr val="tx1"/>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lnSpc>
                          <a:spcPct val="100000"/>
                        </a:lnSpc>
                        <a:spcAft>
                          <a:spcPts val="0"/>
                        </a:spcAft>
                      </a:pPr>
                      <a:r>
                        <a:rPr lang="ar-SA" sz="1700" b="1" dirty="0" smtClean="0">
                          <a:effectLst/>
                          <a:latin typeface="Simplified Arabic" pitchFamily="18" charset="-78"/>
                          <a:cs typeface="Simplified Arabic" pitchFamily="18" charset="-78"/>
                        </a:rPr>
                        <a:t>80 شخصاً</a:t>
                      </a:r>
                      <a:endParaRPr lang="en-US" sz="1700" b="1" dirty="0">
                        <a:solidFill>
                          <a:schemeClr val="tx1"/>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491917">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lnSpc>
                          <a:spcPct val="100000"/>
                        </a:lnSpc>
                        <a:spcAft>
                          <a:spcPts val="0"/>
                        </a:spcAft>
                      </a:pPr>
                      <a:r>
                        <a:rPr lang="ar-SA" sz="1700" dirty="0" smtClean="0">
                          <a:solidFill>
                            <a:srgbClr val="800000"/>
                          </a:solidFill>
                          <a:effectLst/>
                          <a:latin typeface="Simplified Arabic" pitchFamily="18" charset="-78"/>
                          <a:cs typeface="Simplified Arabic" pitchFamily="18" charset="-78"/>
                        </a:rPr>
                        <a:t>العدد الكلي</a:t>
                      </a:r>
                      <a:endParaRPr lang="en-US" sz="1700" dirty="0">
                        <a:solidFill>
                          <a:srgbClr val="800000"/>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lnSpc>
                          <a:spcPct val="100000"/>
                        </a:lnSpc>
                        <a:spcAft>
                          <a:spcPts val="0"/>
                        </a:spcAft>
                      </a:pPr>
                      <a:r>
                        <a:rPr lang="ar-SA" sz="1700" b="1" dirty="0" smtClean="0">
                          <a:solidFill>
                            <a:srgbClr val="800000"/>
                          </a:solidFill>
                          <a:effectLst/>
                          <a:latin typeface="Simplified Arabic" pitchFamily="18" charset="-78"/>
                          <a:cs typeface="Simplified Arabic" pitchFamily="18" charset="-78"/>
                        </a:rPr>
                        <a:t>1186 نشاطاً</a:t>
                      </a:r>
                      <a:endParaRPr lang="en-US" sz="1700" b="1" dirty="0">
                        <a:solidFill>
                          <a:srgbClr val="800000"/>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700" b="1" dirty="0" smtClean="0">
                          <a:solidFill>
                            <a:srgbClr val="800000"/>
                          </a:solidFill>
                          <a:effectLst/>
                          <a:latin typeface="Simplified Arabic" pitchFamily="18" charset="-78"/>
                          <a:cs typeface="Simplified Arabic" pitchFamily="18" charset="-78"/>
                        </a:rPr>
                        <a:t>16430 شخصاً</a:t>
                      </a:r>
                      <a:endParaRPr lang="en-US" sz="1700" b="1" dirty="0" smtClean="0">
                        <a:solidFill>
                          <a:srgbClr val="800000"/>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bl>
          </a:graphicData>
        </a:graphic>
      </p:graphicFrame>
      <p:graphicFrame>
        <p:nvGraphicFramePr>
          <p:cNvPr id="12" name="جدول 11"/>
          <p:cNvGraphicFramePr>
            <a:graphicFrameLocks noGrp="1"/>
          </p:cNvGraphicFramePr>
          <p:nvPr>
            <p:extLst>
              <p:ext uri="{D42A27DB-BD31-4B8C-83A1-F6EECF244321}">
                <p14:modId xmlns:p14="http://schemas.microsoft.com/office/powerpoint/2010/main" val="1992752120"/>
              </p:ext>
            </p:extLst>
          </p:nvPr>
        </p:nvGraphicFramePr>
        <p:xfrm>
          <a:off x="611561" y="2564904"/>
          <a:ext cx="3744414" cy="3179615"/>
        </p:xfrm>
        <a:graphic>
          <a:graphicData uri="http://schemas.openxmlformats.org/drawingml/2006/table">
            <a:tbl>
              <a:tblPr rtl="1" firstRow="1" firstCol="1" bandRow="1">
                <a:effectLst>
                  <a:outerShdw blurRad="50800" dist="38100" dir="2700000" algn="tl" rotWithShape="0">
                    <a:srgbClr val="669900">
                      <a:alpha val="40000"/>
                    </a:srgbClr>
                  </a:outerShdw>
                </a:effectLst>
              </a:tblPr>
              <a:tblGrid>
                <a:gridCol w="1272662"/>
                <a:gridCol w="1177548"/>
                <a:gridCol w="1294204"/>
              </a:tblGrid>
              <a:tr h="526467">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700" dirty="0" smtClean="0">
                          <a:solidFill>
                            <a:srgbClr val="003300"/>
                          </a:solidFill>
                          <a:effectLst/>
                          <a:latin typeface="Simplified Arabic" pitchFamily="18" charset="-78"/>
                          <a:cs typeface="Simplified Arabic" pitchFamily="18" charset="-78"/>
                        </a:rPr>
                        <a:t>النشاط</a:t>
                      </a:r>
                      <a:endParaRPr lang="en-US" sz="17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700" dirty="0" smtClean="0">
                          <a:solidFill>
                            <a:srgbClr val="003300"/>
                          </a:solidFill>
                          <a:effectLst/>
                          <a:latin typeface="Simplified Arabic" pitchFamily="18" charset="-78"/>
                          <a:cs typeface="Simplified Arabic" pitchFamily="18" charset="-78"/>
                        </a:rPr>
                        <a:t>العدد</a:t>
                      </a:r>
                      <a:endParaRPr lang="en-US" sz="17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700" dirty="0" smtClean="0">
                          <a:solidFill>
                            <a:srgbClr val="003300"/>
                          </a:solidFill>
                          <a:effectLst/>
                          <a:latin typeface="Simplified Arabic" pitchFamily="18" charset="-78"/>
                          <a:cs typeface="Simplified Arabic" pitchFamily="18" charset="-78"/>
                        </a:rPr>
                        <a:t>عدد المستفيدين</a:t>
                      </a:r>
                      <a:endParaRPr lang="en-US" sz="17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r>
              <a:tr h="448522">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lnSpc>
                          <a:spcPct val="100000"/>
                        </a:lnSpc>
                        <a:spcAft>
                          <a:spcPts val="0"/>
                        </a:spcAft>
                      </a:pPr>
                      <a:r>
                        <a:rPr lang="ar-SA" sz="1700" dirty="0" smtClean="0">
                          <a:solidFill>
                            <a:srgbClr val="003300"/>
                          </a:solidFill>
                          <a:effectLst/>
                          <a:latin typeface="Simplified Arabic" pitchFamily="18" charset="-78"/>
                          <a:cs typeface="Simplified Arabic" pitchFamily="18" charset="-78"/>
                        </a:rPr>
                        <a:t>المحاضرات</a:t>
                      </a:r>
                      <a:endParaRPr lang="en-US" sz="1700" b="1" dirty="0">
                        <a:solidFill>
                          <a:srgbClr val="003300"/>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24 محاضرةً</a:t>
                      </a:r>
                      <a:endParaRPr lang="en-US" sz="1700" b="1" dirty="0">
                        <a:solidFill>
                          <a:schemeClr val="tx1"/>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2450 شخصاً</a:t>
                      </a:r>
                      <a:endParaRPr lang="en-US" sz="1700" b="1" dirty="0">
                        <a:solidFill>
                          <a:schemeClr val="tx1"/>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442049">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lnSpc>
                          <a:spcPct val="100000"/>
                        </a:lnSpc>
                        <a:spcAft>
                          <a:spcPts val="0"/>
                        </a:spcAft>
                      </a:pPr>
                      <a:r>
                        <a:rPr lang="ar-SA" sz="1700" dirty="0" smtClean="0">
                          <a:solidFill>
                            <a:srgbClr val="003300"/>
                          </a:solidFill>
                          <a:effectLst/>
                          <a:latin typeface="Simplified Arabic" pitchFamily="18" charset="-78"/>
                          <a:cs typeface="Simplified Arabic" pitchFamily="18" charset="-78"/>
                        </a:rPr>
                        <a:t>الدروس</a:t>
                      </a:r>
                      <a:endParaRPr lang="en-US" sz="1700" b="1" dirty="0">
                        <a:solidFill>
                          <a:srgbClr val="003300"/>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42 درساً</a:t>
                      </a:r>
                      <a:endParaRPr lang="en-US" sz="1700" b="1" dirty="0">
                        <a:solidFill>
                          <a:schemeClr val="tx1"/>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2900 شخص</a:t>
                      </a:r>
                      <a:endParaRPr lang="en-US" sz="1700" b="1" dirty="0">
                        <a:solidFill>
                          <a:schemeClr val="tx1"/>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467941">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lnSpc>
                          <a:spcPct val="100000"/>
                        </a:lnSpc>
                        <a:spcAft>
                          <a:spcPts val="0"/>
                        </a:spcAft>
                      </a:pPr>
                      <a:r>
                        <a:rPr lang="ar-SA" sz="1700" dirty="0" smtClean="0">
                          <a:solidFill>
                            <a:srgbClr val="003300"/>
                          </a:solidFill>
                          <a:effectLst/>
                          <a:latin typeface="Simplified Arabic" pitchFamily="18" charset="-78"/>
                          <a:cs typeface="Simplified Arabic" pitchFamily="18" charset="-78"/>
                        </a:rPr>
                        <a:t>رسائل دعوية </a:t>
                      </a:r>
                      <a:endParaRPr lang="en-US" sz="1700" b="1" dirty="0">
                        <a:solidFill>
                          <a:srgbClr val="003300"/>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170 رسالةً</a:t>
                      </a:r>
                      <a:endParaRPr lang="en-US" sz="1700" b="1" dirty="0">
                        <a:solidFill>
                          <a:schemeClr val="tx1"/>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15800 شخص</a:t>
                      </a:r>
                      <a:endParaRPr lang="en-US" sz="1700" b="1" dirty="0">
                        <a:solidFill>
                          <a:schemeClr val="tx1"/>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384646">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lnSpc>
                          <a:spcPct val="100000"/>
                        </a:lnSpc>
                        <a:spcAft>
                          <a:spcPts val="0"/>
                        </a:spcAft>
                      </a:pPr>
                      <a:r>
                        <a:rPr lang="ar-SA" sz="1700" dirty="0" smtClean="0">
                          <a:solidFill>
                            <a:srgbClr val="003300"/>
                          </a:solidFill>
                          <a:effectLst/>
                          <a:latin typeface="Simplified Arabic" pitchFamily="18" charset="-78"/>
                          <a:cs typeface="Simplified Arabic" pitchFamily="18" charset="-78"/>
                        </a:rPr>
                        <a:t>مطبوعات دعوية</a:t>
                      </a:r>
                      <a:endParaRPr lang="en-US" sz="1700" dirty="0">
                        <a:solidFill>
                          <a:srgbClr val="003300"/>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1200 نسخة</a:t>
                      </a:r>
                    </a:p>
                  </a:txBody>
                  <a:tcPr marL="68572" marR="68572"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600 شخص</a:t>
                      </a:r>
                      <a:endParaRPr lang="en-US" sz="1700" b="1" dirty="0">
                        <a:solidFill>
                          <a:schemeClr val="tx1"/>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454995">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lnSpc>
                          <a:spcPct val="100000"/>
                        </a:lnSpc>
                        <a:spcAft>
                          <a:spcPts val="0"/>
                        </a:spcAft>
                      </a:pPr>
                      <a:r>
                        <a:rPr lang="ar-SA" sz="1700" dirty="0" smtClean="0">
                          <a:solidFill>
                            <a:srgbClr val="003300"/>
                          </a:solidFill>
                          <a:effectLst/>
                          <a:latin typeface="Simplified Arabic" pitchFamily="18" charset="-78"/>
                          <a:cs typeface="Simplified Arabic" pitchFamily="18" charset="-78"/>
                        </a:rPr>
                        <a:t>دورات</a:t>
                      </a:r>
                      <a:r>
                        <a:rPr lang="ar-SA" sz="1700" baseline="0" dirty="0" smtClean="0">
                          <a:solidFill>
                            <a:srgbClr val="003300"/>
                          </a:solidFill>
                          <a:effectLst/>
                          <a:latin typeface="Simplified Arabic" pitchFamily="18" charset="-78"/>
                          <a:cs typeface="Simplified Arabic" pitchFamily="18" charset="-78"/>
                        </a:rPr>
                        <a:t> تعليمية</a:t>
                      </a:r>
                      <a:r>
                        <a:rPr lang="ar-SA" sz="1700" dirty="0" smtClean="0">
                          <a:solidFill>
                            <a:srgbClr val="003300"/>
                          </a:solidFill>
                          <a:effectLst/>
                          <a:latin typeface="Simplified Arabic" pitchFamily="18" charset="-78"/>
                          <a:cs typeface="Simplified Arabic" pitchFamily="18" charset="-78"/>
                        </a:rPr>
                        <a:t> </a:t>
                      </a:r>
                      <a:endParaRPr lang="en-US" sz="1700" dirty="0">
                        <a:solidFill>
                          <a:srgbClr val="003300"/>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دورة واحدة</a:t>
                      </a:r>
                    </a:p>
                  </a:txBody>
                  <a:tcPr marL="68572" marR="68572" marT="0" marB="0"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54 شخصاً</a:t>
                      </a:r>
                      <a:endParaRPr lang="en-US" sz="1700" b="1" dirty="0">
                        <a:solidFill>
                          <a:schemeClr val="tx1"/>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454995">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lnSpc>
                          <a:spcPct val="100000"/>
                        </a:lnSpc>
                        <a:spcAft>
                          <a:spcPts val="0"/>
                        </a:spcAft>
                      </a:pPr>
                      <a:r>
                        <a:rPr lang="ar-SA" sz="1700" dirty="0" smtClean="0">
                          <a:solidFill>
                            <a:srgbClr val="800000"/>
                          </a:solidFill>
                          <a:effectLst/>
                          <a:latin typeface="Simplified Arabic" pitchFamily="18" charset="-78"/>
                          <a:cs typeface="Simplified Arabic" pitchFamily="18" charset="-78"/>
                        </a:rPr>
                        <a:t>العدد الكلي</a:t>
                      </a:r>
                      <a:endParaRPr lang="en-US" sz="1700" dirty="0">
                        <a:solidFill>
                          <a:srgbClr val="800000"/>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baseline="0" dirty="0" smtClean="0">
                          <a:solidFill>
                            <a:srgbClr val="800000"/>
                          </a:solidFill>
                          <a:effectLst/>
                          <a:latin typeface="Simplified Arabic" pitchFamily="18" charset="-78"/>
                          <a:ea typeface="Times New Roman"/>
                          <a:cs typeface="Simplified Arabic" pitchFamily="18" charset="-78"/>
                        </a:rPr>
                        <a:t>1496 نشاطاً</a:t>
                      </a:r>
                      <a:endParaRPr lang="ar-SA" sz="1700" b="1" dirty="0" smtClean="0">
                        <a:solidFill>
                          <a:srgbClr val="800000"/>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rgbClr val="800000"/>
                          </a:solidFill>
                          <a:effectLst/>
                          <a:latin typeface="Simplified Arabic" pitchFamily="18" charset="-78"/>
                          <a:ea typeface="Times New Roman"/>
                          <a:cs typeface="Simplified Arabic" pitchFamily="18" charset="-78"/>
                        </a:rPr>
                        <a:t>21870 شخصاً</a:t>
                      </a:r>
                      <a:endParaRPr lang="en-US" sz="1700" b="1" dirty="0">
                        <a:solidFill>
                          <a:srgbClr val="800000"/>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bl>
          </a:graphicData>
        </a:graphic>
      </p:graphicFrame>
      <p:pic>
        <p:nvPicPr>
          <p:cNvPr id="7" name="Picture 2" descr="C:\Users\User\Desktop\الشعار مفرغ  copy.png">
            <a:extLst>
              <a:ext uri="{FF2B5EF4-FFF2-40B4-BE49-F238E27FC236}">
                <a16:creationId xmlns="" xmlns:a16="http://schemas.microsoft.com/office/drawing/2014/main" id="{873DA05B-4F51-AC24-54A8-A5C9B5544FCF}"/>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7668344" y="-22447"/>
            <a:ext cx="1475656" cy="1552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7679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par>
                          <p:cTn id="21" fill="hold">
                            <p:stCondLst>
                              <p:cond delay="2000"/>
                            </p:stCondLst>
                            <p:childTnLst>
                              <p:par>
                                <p:cTn id="22" presetID="26"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down)">
                                      <p:cBhvr>
                                        <p:cTn id="24" dur="580">
                                          <p:stCondLst>
                                            <p:cond delay="0"/>
                                          </p:stCondLst>
                                        </p:cTn>
                                        <p:tgtEl>
                                          <p:spTgt spid="9"/>
                                        </p:tgtEl>
                                      </p:cBhvr>
                                    </p:animEffect>
                                    <p:anim calcmode="lin" valueType="num">
                                      <p:cBhvr>
                                        <p:cTn id="25"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0" dur="26">
                                          <p:stCondLst>
                                            <p:cond delay="650"/>
                                          </p:stCondLst>
                                        </p:cTn>
                                        <p:tgtEl>
                                          <p:spTgt spid="9"/>
                                        </p:tgtEl>
                                      </p:cBhvr>
                                      <p:to x="100000" y="60000"/>
                                    </p:animScale>
                                    <p:animScale>
                                      <p:cBhvr>
                                        <p:cTn id="31" dur="166" decel="50000">
                                          <p:stCondLst>
                                            <p:cond delay="676"/>
                                          </p:stCondLst>
                                        </p:cTn>
                                        <p:tgtEl>
                                          <p:spTgt spid="9"/>
                                        </p:tgtEl>
                                      </p:cBhvr>
                                      <p:to x="100000" y="100000"/>
                                    </p:animScale>
                                    <p:animScale>
                                      <p:cBhvr>
                                        <p:cTn id="32" dur="26">
                                          <p:stCondLst>
                                            <p:cond delay="1312"/>
                                          </p:stCondLst>
                                        </p:cTn>
                                        <p:tgtEl>
                                          <p:spTgt spid="9"/>
                                        </p:tgtEl>
                                      </p:cBhvr>
                                      <p:to x="100000" y="80000"/>
                                    </p:animScale>
                                    <p:animScale>
                                      <p:cBhvr>
                                        <p:cTn id="33" dur="166" decel="50000">
                                          <p:stCondLst>
                                            <p:cond delay="1338"/>
                                          </p:stCondLst>
                                        </p:cTn>
                                        <p:tgtEl>
                                          <p:spTgt spid="9"/>
                                        </p:tgtEl>
                                      </p:cBhvr>
                                      <p:to x="100000" y="100000"/>
                                    </p:animScale>
                                    <p:animScale>
                                      <p:cBhvr>
                                        <p:cTn id="34" dur="26">
                                          <p:stCondLst>
                                            <p:cond delay="1642"/>
                                          </p:stCondLst>
                                        </p:cTn>
                                        <p:tgtEl>
                                          <p:spTgt spid="9"/>
                                        </p:tgtEl>
                                      </p:cBhvr>
                                      <p:to x="100000" y="90000"/>
                                    </p:animScale>
                                    <p:animScale>
                                      <p:cBhvr>
                                        <p:cTn id="35" dur="166" decel="50000">
                                          <p:stCondLst>
                                            <p:cond delay="1668"/>
                                          </p:stCondLst>
                                        </p:cTn>
                                        <p:tgtEl>
                                          <p:spTgt spid="9"/>
                                        </p:tgtEl>
                                      </p:cBhvr>
                                      <p:to x="100000" y="100000"/>
                                    </p:animScale>
                                    <p:animScale>
                                      <p:cBhvr>
                                        <p:cTn id="36" dur="26">
                                          <p:stCondLst>
                                            <p:cond delay="1808"/>
                                          </p:stCondLst>
                                        </p:cTn>
                                        <p:tgtEl>
                                          <p:spTgt spid="9"/>
                                        </p:tgtEl>
                                      </p:cBhvr>
                                      <p:to x="100000" y="95000"/>
                                    </p:animScale>
                                    <p:animScale>
                                      <p:cBhvr>
                                        <p:cTn id="37"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620882A7-443B-23ED-7097-D1EB5E1B84AF}"/>
            </a:ext>
          </a:extLst>
        </p:cNvPr>
        <p:cNvGrpSpPr/>
        <p:nvPr/>
      </p:nvGrpSpPr>
      <p:grpSpPr>
        <a:xfrm>
          <a:off x="0" y="0"/>
          <a:ext cx="0" cy="0"/>
          <a:chOff x="0" y="0"/>
          <a:chExt cx="0" cy="0"/>
        </a:xfrm>
      </p:grpSpPr>
      <p:sp>
        <p:nvSpPr>
          <p:cNvPr id="8" name="مستطيل مستدير الزوايا 7"/>
          <p:cNvSpPr/>
          <p:nvPr/>
        </p:nvSpPr>
        <p:spPr>
          <a:xfrm>
            <a:off x="1835696" y="548680"/>
            <a:ext cx="2808312" cy="429090"/>
          </a:xfrm>
          <a:prstGeom prst="roundRect">
            <a:avLst/>
          </a:prstGeom>
          <a:gradFill rotWithShape="1">
            <a:gsLst>
              <a:gs pos="0">
                <a:srgbClr val="C3986D">
                  <a:tint val="75000"/>
                  <a:shade val="85000"/>
                  <a:satMod val="230000"/>
                </a:srgbClr>
              </a:gs>
              <a:gs pos="25000">
                <a:srgbClr val="C3986D">
                  <a:tint val="90000"/>
                  <a:shade val="70000"/>
                  <a:satMod val="220000"/>
                </a:srgbClr>
              </a:gs>
              <a:gs pos="50000">
                <a:srgbClr val="C3986D">
                  <a:tint val="90000"/>
                  <a:shade val="58000"/>
                  <a:satMod val="225000"/>
                </a:srgbClr>
              </a:gs>
              <a:gs pos="65000">
                <a:srgbClr val="C3986D">
                  <a:tint val="90000"/>
                  <a:shade val="58000"/>
                  <a:satMod val="225000"/>
                </a:srgbClr>
              </a:gs>
              <a:gs pos="80000">
                <a:srgbClr val="C3986D">
                  <a:tint val="90000"/>
                  <a:shade val="69000"/>
                  <a:satMod val="220000"/>
                </a:srgbClr>
              </a:gs>
              <a:gs pos="100000">
                <a:srgbClr val="C3986D">
                  <a:tint val="77000"/>
                  <a:shade val="80000"/>
                  <a:satMod val="230000"/>
                </a:srgbClr>
              </a:gs>
            </a:gsLst>
            <a:lin ang="5400000" scaled="1"/>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1600" b="1" i="0" u="none" strike="noStrike" kern="0" cap="none" spc="50" normalizeH="0" baseline="0" noProof="0" dirty="0" smtClean="0">
                <a:ln w="11430">
                  <a:solidFill>
                    <a:srgbClr val="003300"/>
                  </a:solidFill>
                </a:ln>
                <a:solidFill>
                  <a:srgbClr val="003300"/>
                </a:solidFill>
                <a:effectLst>
                  <a:glow rad="139700">
                    <a:srgbClr val="F0A22E">
                      <a:satMod val="175000"/>
                      <a:alpha val="4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الأنشــطة والبرامــج باللغة </a:t>
            </a:r>
            <a:r>
              <a:rPr kumimoji="0" lang="ar-SA" sz="1600" b="1" i="0" u="none" strike="noStrike" kern="0" cap="none" spc="50" normalizeH="0" baseline="0" noProof="0" dirty="0" smtClean="0">
                <a:ln w="11430">
                  <a:solidFill>
                    <a:srgbClr val="003300"/>
                  </a:solidFill>
                </a:ln>
                <a:solidFill>
                  <a:srgbClr val="800000"/>
                </a:solidFill>
                <a:effectLst>
                  <a:glow rad="139700">
                    <a:srgbClr val="F0A22E">
                      <a:satMod val="175000"/>
                      <a:alpha val="4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البنغــــالية </a:t>
            </a:r>
            <a:endParaRPr kumimoji="0" lang="ar-SA" sz="1600" b="1" i="0" u="none" strike="noStrike" kern="0" cap="none" spc="50" normalizeH="0" baseline="0" noProof="0" dirty="0">
              <a:ln w="11430">
                <a:solidFill>
                  <a:srgbClr val="003300"/>
                </a:solidFill>
              </a:ln>
              <a:solidFill>
                <a:srgbClr val="800000"/>
              </a:solidFill>
              <a:effectLst>
                <a:glow rad="139700">
                  <a:srgbClr val="F0A22E">
                    <a:satMod val="175000"/>
                    <a:alpha val="40000"/>
                  </a:srgbClr>
                </a:glow>
                <a:outerShdw blurRad="76200" dist="50800" dir="5400000" algn="tl" rotWithShape="0">
                  <a:srgbClr val="000000">
                    <a:alpha val="65000"/>
                  </a:srgbClr>
                </a:outerShdw>
              </a:effectLst>
              <a:uLnTx/>
              <a:uFillTx/>
              <a:latin typeface="Simplified Arabic" pitchFamily="18" charset="-78"/>
              <a:cs typeface="Simplified Arabic" pitchFamily="18" charset="-78"/>
            </a:endParaRPr>
          </a:p>
        </p:txBody>
      </p:sp>
      <p:sp>
        <p:nvSpPr>
          <p:cNvPr id="10" name="مستطيل مستدير الزوايا 9"/>
          <p:cNvSpPr/>
          <p:nvPr/>
        </p:nvSpPr>
        <p:spPr>
          <a:xfrm>
            <a:off x="5292080" y="1900319"/>
            <a:ext cx="3384376" cy="448561"/>
          </a:xfrm>
          <a:prstGeom prst="roundRect">
            <a:avLst/>
          </a:prstGeom>
          <a:gradFill rotWithShape="1">
            <a:gsLst>
              <a:gs pos="0">
                <a:srgbClr val="C3986D">
                  <a:tint val="75000"/>
                  <a:shade val="85000"/>
                  <a:satMod val="230000"/>
                </a:srgbClr>
              </a:gs>
              <a:gs pos="25000">
                <a:srgbClr val="C3986D">
                  <a:tint val="90000"/>
                  <a:shade val="70000"/>
                  <a:satMod val="220000"/>
                </a:srgbClr>
              </a:gs>
              <a:gs pos="50000">
                <a:srgbClr val="C3986D">
                  <a:tint val="90000"/>
                  <a:shade val="58000"/>
                  <a:satMod val="225000"/>
                </a:srgbClr>
              </a:gs>
              <a:gs pos="65000">
                <a:srgbClr val="C3986D">
                  <a:tint val="90000"/>
                  <a:shade val="58000"/>
                  <a:satMod val="225000"/>
                </a:srgbClr>
              </a:gs>
              <a:gs pos="80000">
                <a:srgbClr val="C3986D">
                  <a:tint val="90000"/>
                  <a:shade val="69000"/>
                  <a:satMod val="220000"/>
                </a:srgbClr>
              </a:gs>
              <a:gs pos="100000">
                <a:srgbClr val="C3986D">
                  <a:tint val="77000"/>
                  <a:shade val="80000"/>
                  <a:satMod val="230000"/>
                </a:srgbClr>
              </a:gs>
            </a:gsLst>
            <a:lin ang="5400000" scaled="1"/>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1600" b="1" i="0" u="none" strike="noStrike" kern="0" cap="none" spc="50" normalizeH="0" baseline="0" noProof="0" dirty="0" smtClean="0">
                <a:ln w="11430">
                  <a:solidFill>
                    <a:srgbClr val="003300"/>
                  </a:solidFill>
                </a:ln>
                <a:solidFill>
                  <a:srgbClr val="003300"/>
                </a:solidFill>
                <a:effectLst>
                  <a:glow rad="139700">
                    <a:srgbClr val="F0A22E">
                      <a:satMod val="175000"/>
                      <a:alpha val="4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الأنشطة والبرامج باللغة </a:t>
            </a:r>
            <a:r>
              <a:rPr kumimoji="0" lang="ar-SA" sz="1600" b="1" i="0" u="none" strike="noStrike" kern="0" cap="none" spc="50" normalizeH="0" baseline="0" noProof="0" dirty="0" smtClean="0">
                <a:ln w="11430">
                  <a:solidFill>
                    <a:srgbClr val="003300"/>
                  </a:solidFill>
                </a:ln>
                <a:solidFill>
                  <a:srgbClr val="800000"/>
                </a:solidFill>
                <a:effectLst>
                  <a:glow rad="139700">
                    <a:srgbClr val="F0A22E">
                      <a:satMod val="175000"/>
                      <a:alpha val="4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الفلبينية</a:t>
            </a:r>
            <a:r>
              <a:rPr kumimoji="0" lang="ar-SA" sz="1600" b="1" i="0" u="none" strike="noStrike" kern="0" cap="none" spc="50" normalizeH="0" noProof="0" dirty="0" smtClean="0">
                <a:ln w="11430">
                  <a:solidFill>
                    <a:srgbClr val="003300"/>
                  </a:solidFill>
                </a:ln>
                <a:solidFill>
                  <a:srgbClr val="800000"/>
                </a:solidFill>
                <a:effectLst>
                  <a:glow rad="139700">
                    <a:srgbClr val="F0A22E">
                      <a:satMod val="175000"/>
                      <a:alpha val="4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 والإنجليزية</a:t>
            </a:r>
            <a:endParaRPr kumimoji="0" lang="ar-SA" sz="1600" b="1" i="0" u="none" strike="noStrike" kern="0" cap="none" spc="50" normalizeH="0" baseline="0" noProof="0" dirty="0">
              <a:ln w="11430">
                <a:solidFill>
                  <a:srgbClr val="003300"/>
                </a:solidFill>
              </a:ln>
              <a:solidFill>
                <a:srgbClr val="800000"/>
              </a:solidFill>
              <a:effectLst>
                <a:glow rad="139700">
                  <a:srgbClr val="F0A22E">
                    <a:satMod val="175000"/>
                    <a:alpha val="40000"/>
                  </a:srgbClr>
                </a:glow>
                <a:outerShdw blurRad="76200" dist="50800" dir="5400000" algn="tl" rotWithShape="0">
                  <a:srgbClr val="000000">
                    <a:alpha val="65000"/>
                  </a:srgbClr>
                </a:outerShdw>
              </a:effectLst>
              <a:uLnTx/>
              <a:uFillTx/>
              <a:latin typeface="Simplified Arabic" pitchFamily="18" charset="-78"/>
              <a:cs typeface="Simplified Arabic" pitchFamily="18" charset="-78"/>
            </a:endParaRPr>
          </a:p>
        </p:txBody>
      </p:sp>
      <p:sp>
        <p:nvSpPr>
          <p:cNvPr id="12" name="مستطيل مستدير الزوايا 11"/>
          <p:cNvSpPr/>
          <p:nvPr/>
        </p:nvSpPr>
        <p:spPr>
          <a:xfrm>
            <a:off x="1763688" y="3717032"/>
            <a:ext cx="2664296" cy="432048"/>
          </a:xfrm>
          <a:prstGeom prst="roundRect">
            <a:avLst/>
          </a:prstGeom>
          <a:gradFill rotWithShape="1">
            <a:gsLst>
              <a:gs pos="0">
                <a:srgbClr val="C3986D">
                  <a:tint val="75000"/>
                  <a:shade val="85000"/>
                  <a:satMod val="230000"/>
                </a:srgbClr>
              </a:gs>
              <a:gs pos="25000">
                <a:srgbClr val="C3986D">
                  <a:tint val="90000"/>
                  <a:shade val="70000"/>
                  <a:satMod val="220000"/>
                </a:srgbClr>
              </a:gs>
              <a:gs pos="50000">
                <a:srgbClr val="C3986D">
                  <a:tint val="90000"/>
                  <a:shade val="58000"/>
                  <a:satMod val="225000"/>
                </a:srgbClr>
              </a:gs>
              <a:gs pos="65000">
                <a:srgbClr val="C3986D">
                  <a:tint val="90000"/>
                  <a:shade val="58000"/>
                  <a:satMod val="225000"/>
                </a:srgbClr>
              </a:gs>
              <a:gs pos="80000">
                <a:srgbClr val="C3986D">
                  <a:tint val="90000"/>
                  <a:shade val="69000"/>
                  <a:satMod val="220000"/>
                </a:srgbClr>
              </a:gs>
              <a:gs pos="100000">
                <a:srgbClr val="C3986D">
                  <a:tint val="77000"/>
                  <a:shade val="80000"/>
                  <a:satMod val="230000"/>
                </a:srgbClr>
              </a:gs>
            </a:gsLst>
            <a:lin ang="5400000" scaled="1"/>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1600" b="1" i="0" u="none" strike="noStrike" kern="0" cap="none" spc="50" normalizeH="0" baseline="0" noProof="0" dirty="0" smtClean="0">
                <a:ln w="11430">
                  <a:solidFill>
                    <a:srgbClr val="003300"/>
                  </a:solidFill>
                </a:ln>
                <a:solidFill>
                  <a:srgbClr val="003300"/>
                </a:solidFill>
                <a:effectLst>
                  <a:glow rad="139700">
                    <a:srgbClr val="F0A22E">
                      <a:satMod val="175000"/>
                      <a:alpha val="4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الأنشــطة والبرامــج باللغات</a:t>
            </a:r>
            <a:r>
              <a:rPr kumimoji="0" lang="ar-SA" sz="1600" b="1" i="0" u="none" strike="noStrike" kern="0" cap="none" spc="50" normalizeH="0" noProof="0" dirty="0" smtClean="0">
                <a:ln w="11430">
                  <a:solidFill>
                    <a:srgbClr val="003300"/>
                  </a:solidFill>
                </a:ln>
                <a:solidFill>
                  <a:srgbClr val="003300"/>
                </a:solidFill>
                <a:effectLst>
                  <a:glow rad="139700">
                    <a:srgbClr val="F0A22E">
                      <a:satMod val="175000"/>
                      <a:alpha val="4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 الأخرى</a:t>
            </a:r>
            <a:r>
              <a:rPr kumimoji="0" lang="ar-SA" sz="1600" b="1" i="0" u="none" strike="noStrike" kern="0" cap="none" spc="50" normalizeH="0" baseline="0" noProof="0" dirty="0" smtClean="0">
                <a:ln w="11430">
                  <a:solidFill>
                    <a:srgbClr val="003300"/>
                  </a:solidFill>
                </a:ln>
                <a:solidFill>
                  <a:srgbClr val="800000"/>
                </a:solidFill>
                <a:effectLst>
                  <a:glow rad="139700">
                    <a:srgbClr val="F0A22E">
                      <a:satMod val="175000"/>
                      <a:alpha val="4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 </a:t>
            </a:r>
            <a:endParaRPr kumimoji="0" lang="ar-SA" sz="1600" b="1" i="0" u="none" strike="noStrike" kern="0" cap="none" spc="50" normalizeH="0" baseline="0" noProof="0" dirty="0">
              <a:ln w="11430">
                <a:solidFill>
                  <a:srgbClr val="003300"/>
                </a:solidFill>
              </a:ln>
              <a:solidFill>
                <a:srgbClr val="800000"/>
              </a:solidFill>
              <a:effectLst>
                <a:glow rad="139700">
                  <a:srgbClr val="F0A22E">
                    <a:satMod val="175000"/>
                    <a:alpha val="40000"/>
                  </a:srgbClr>
                </a:glow>
                <a:outerShdw blurRad="76200" dist="50800" dir="5400000" algn="tl" rotWithShape="0">
                  <a:srgbClr val="000000">
                    <a:alpha val="65000"/>
                  </a:srgbClr>
                </a:outerShdw>
              </a:effectLst>
              <a:uLnTx/>
              <a:uFillTx/>
              <a:latin typeface="Simplified Arabic" pitchFamily="18" charset="-78"/>
              <a:cs typeface="Simplified Arabic" pitchFamily="18" charset="-78"/>
            </a:endParaRPr>
          </a:p>
        </p:txBody>
      </p:sp>
      <p:graphicFrame>
        <p:nvGraphicFramePr>
          <p:cNvPr id="13" name="جدول 12"/>
          <p:cNvGraphicFramePr>
            <a:graphicFrameLocks noGrp="1"/>
          </p:cNvGraphicFramePr>
          <p:nvPr>
            <p:extLst>
              <p:ext uri="{D42A27DB-BD31-4B8C-83A1-F6EECF244321}">
                <p14:modId xmlns:p14="http://schemas.microsoft.com/office/powerpoint/2010/main" val="1141248388"/>
              </p:ext>
            </p:extLst>
          </p:nvPr>
        </p:nvGraphicFramePr>
        <p:xfrm>
          <a:off x="1399618" y="1049778"/>
          <a:ext cx="3604430" cy="2376263"/>
        </p:xfrm>
        <a:graphic>
          <a:graphicData uri="http://schemas.openxmlformats.org/drawingml/2006/table">
            <a:tbl>
              <a:tblPr rtl="1" firstRow="1" firstCol="1" bandRow="1">
                <a:effectLst>
                  <a:outerShdw blurRad="50800" dist="38100" dir="2700000" algn="tl" rotWithShape="0">
                    <a:srgbClr val="669900">
                      <a:alpha val="40000"/>
                    </a:srgbClr>
                  </a:outerShdw>
                </a:effectLst>
              </a:tblPr>
              <a:tblGrid>
                <a:gridCol w="1416252"/>
                <a:gridCol w="997198"/>
                <a:gridCol w="1190980"/>
              </a:tblGrid>
              <a:tr h="336213">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700" dirty="0" smtClean="0">
                          <a:solidFill>
                            <a:srgbClr val="003300"/>
                          </a:solidFill>
                          <a:effectLst/>
                          <a:latin typeface="Simplified Arabic" pitchFamily="18" charset="-78"/>
                          <a:cs typeface="Simplified Arabic" pitchFamily="18" charset="-78"/>
                        </a:rPr>
                        <a:t>النشاط</a:t>
                      </a:r>
                      <a:endParaRPr lang="en-US" sz="17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700" dirty="0" smtClean="0">
                          <a:solidFill>
                            <a:srgbClr val="003300"/>
                          </a:solidFill>
                          <a:effectLst/>
                          <a:latin typeface="Simplified Arabic" pitchFamily="18" charset="-78"/>
                          <a:cs typeface="Simplified Arabic" pitchFamily="18" charset="-78"/>
                        </a:rPr>
                        <a:t>العدد</a:t>
                      </a:r>
                      <a:endParaRPr lang="en-US" sz="17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700" dirty="0" smtClean="0">
                          <a:solidFill>
                            <a:srgbClr val="003300"/>
                          </a:solidFill>
                          <a:effectLst/>
                          <a:latin typeface="Simplified Arabic" pitchFamily="18" charset="-78"/>
                          <a:cs typeface="Simplified Arabic" pitchFamily="18" charset="-78"/>
                        </a:rPr>
                        <a:t> المستفيدين</a:t>
                      </a:r>
                      <a:endParaRPr lang="en-US" sz="17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r>
              <a:tr h="328777">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lnSpc>
                          <a:spcPct val="100000"/>
                        </a:lnSpc>
                        <a:spcAft>
                          <a:spcPts val="0"/>
                        </a:spcAft>
                      </a:pPr>
                      <a:r>
                        <a:rPr lang="ar-SA" sz="1700" dirty="0" smtClean="0">
                          <a:solidFill>
                            <a:srgbClr val="003300"/>
                          </a:solidFill>
                          <a:effectLst/>
                          <a:latin typeface="Simplified Arabic" pitchFamily="18" charset="-78"/>
                          <a:cs typeface="Simplified Arabic" pitchFamily="18" charset="-78"/>
                        </a:rPr>
                        <a:t>دروس ومحاضرات</a:t>
                      </a:r>
                      <a:endParaRPr lang="en-US" sz="1700" b="1" dirty="0">
                        <a:solidFill>
                          <a:srgbClr val="003300"/>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34 درساً</a:t>
                      </a:r>
                      <a:endParaRPr lang="en-US" sz="1700" b="1" dirty="0">
                        <a:solidFill>
                          <a:schemeClr val="tx1"/>
                        </a:solidFill>
                        <a:effectLst/>
                        <a:latin typeface="Simplified Arabic" pitchFamily="18" charset="-78"/>
                        <a:ea typeface="Times New Roman"/>
                        <a:cs typeface="Simplified Arabic" pitchFamily="18" charset="-78"/>
                      </a:endParaRPr>
                    </a:p>
                  </a:txBody>
                  <a:tcPr marL="68586" marR="68586"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2250 شخصاً</a:t>
                      </a:r>
                      <a:endParaRPr lang="en-US" sz="1700" b="1" dirty="0">
                        <a:solidFill>
                          <a:schemeClr val="tx1"/>
                        </a:solidFill>
                        <a:effectLst/>
                        <a:latin typeface="Simplified Arabic" pitchFamily="18" charset="-78"/>
                        <a:ea typeface="Times New Roman"/>
                        <a:cs typeface="Simplified Arabic" pitchFamily="18" charset="-78"/>
                      </a:endParaRPr>
                    </a:p>
                  </a:txBody>
                  <a:tcPr marL="68586" marR="68586"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348032">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lnSpc>
                          <a:spcPct val="100000"/>
                        </a:lnSpc>
                        <a:spcAft>
                          <a:spcPts val="0"/>
                        </a:spcAft>
                      </a:pPr>
                      <a:r>
                        <a:rPr lang="ar-SA" sz="1700" dirty="0" smtClean="0">
                          <a:solidFill>
                            <a:srgbClr val="003300"/>
                          </a:solidFill>
                          <a:effectLst/>
                          <a:latin typeface="Simplified Arabic" pitchFamily="18" charset="-78"/>
                          <a:cs typeface="Simplified Arabic" pitchFamily="18" charset="-78"/>
                        </a:rPr>
                        <a:t>رسائل دعوية </a:t>
                      </a:r>
                      <a:endParaRPr lang="en-US" sz="1700" b="1" dirty="0">
                        <a:solidFill>
                          <a:srgbClr val="003300"/>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140 رسالةً</a:t>
                      </a:r>
                      <a:endParaRPr lang="en-US" sz="1700" b="1" dirty="0">
                        <a:solidFill>
                          <a:schemeClr val="tx1"/>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6100 شخص</a:t>
                      </a:r>
                      <a:endParaRPr lang="en-US" sz="1700" b="1" dirty="0">
                        <a:solidFill>
                          <a:schemeClr val="tx1"/>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348032">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lnSpc>
                          <a:spcPct val="100000"/>
                        </a:lnSpc>
                        <a:spcAft>
                          <a:spcPts val="0"/>
                        </a:spcAft>
                      </a:pPr>
                      <a:r>
                        <a:rPr lang="ar-SA" sz="1700" b="1" dirty="0" smtClean="0">
                          <a:solidFill>
                            <a:srgbClr val="003300"/>
                          </a:solidFill>
                          <a:effectLst/>
                          <a:latin typeface="Simplified Arabic" pitchFamily="18" charset="-78"/>
                          <a:ea typeface="Times New Roman"/>
                          <a:cs typeface="Simplified Arabic" pitchFamily="18" charset="-78"/>
                        </a:rPr>
                        <a:t>ترجمة</a:t>
                      </a:r>
                      <a:r>
                        <a:rPr lang="ar-SA" sz="1700" b="1" baseline="0" dirty="0" smtClean="0">
                          <a:solidFill>
                            <a:srgbClr val="003300"/>
                          </a:solidFill>
                          <a:effectLst/>
                          <a:latin typeface="Simplified Arabic" pitchFamily="18" charset="-78"/>
                          <a:ea typeface="Times New Roman"/>
                          <a:cs typeface="Simplified Arabic" pitchFamily="18" charset="-78"/>
                        </a:rPr>
                        <a:t> الخطبة </a:t>
                      </a:r>
                      <a:endParaRPr lang="en-US" sz="1700" b="1" dirty="0">
                        <a:solidFill>
                          <a:srgbClr val="003300"/>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700" b="1" baseline="0" dirty="0" smtClean="0">
                          <a:solidFill>
                            <a:schemeClr val="tx1"/>
                          </a:solidFill>
                          <a:effectLst/>
                          <a:latin typeface="Simplified Arabic" pitchFamily="18" charset="-78"/>
                          <a:ea typeface="Times New Roman"/>
                          <a:cs typeface="Simplified Arabic" pitchFamily="18" charset="-78"/>
                        </a:rPr>
                        <a:t>14 نشاطاً</a:t>
                      </a:r>
                      <a:endParaRPr lang="ar-SA" sz="1700" b="1" dirty="0" smtClean="0">
                        <a:solidFill>
                          <a:schemeClr val="tx1"/>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1400 شخص</a:t>
                      </a:r>
                      <a:endParaRPr lang="en-US" sz="1700" b="1" dirty="0">
                        <a:solidFill>
                          <a:schemeClr val="tx1"/>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338403">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lnSpc>
                          <a:spcPct val="100000"/>
                        </a:lnSpc>
                        <a:spcAft>
                          <a:spcPts val="0"/>
                        </a:spcAft>
                      </a:pPr>
                      <a:r>
                        <a:rPr lang="ar-SA" sz="1700" dirty="0" smtClean="0">
                          <a:solidFill>
                            <a:srgbClr val="003300"/>
                          </a:solidFill>
                          <a:effectLst/>
                          <a:latin typeface="Simplified Arabic" pitchFamily="18" charset="-78"/>
                          <a:cs typeface="Simplified Arabic" pitchFamily="18" charset="-78"/>
                        </a:rPr>
                        <a:t>مطبوعات دعوية</a:t>
                      </a:r>
                      <a:endParaRPr lang="en-US" sz="1700" dirty="0">
                        <a:solidFill>
                          <a:srgbClr val="003300"/>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700" b="1" dirty="0" smtClean="0">
                          <a:solidFill>
                            <a:schemeClr val="tx1"/>
                          </a:solidFill>
                          <a:effectLst/>
                          <a:latin typeface="Simplified Arabic" pitchFamily="18" charset="-78"/>
                          <a:ea typeface="Times New Roman"/>
                          <a:cs typeface="Simplified Arabic" pitchFamily="18" charset="-78"/>
                        </a:rPr>
                        <a:t>600</a:t>
                      </a:r>
                      <a:r>
                        <a:rPr lang="ar-SA" sz="1700" b="1" baseline="0" dirty="0" smtClean="0">
                          <a:solidFill>
                            <a:schemeClr val="tx1"/>
                          </a:solidFill>
                          <a:effectLst/>
                          <a:latin typeface="Simplified Arabic" pitchFamily="18" charset="-78"/>
                          <a:ea typeface="Times New Roman"/>
                          <a:cs typeface="Simplified Arabic" pitchFamily="18" charset="-78"/>
                        </a:rPr>
                        <a:t> نسخة</a:t>
                      </a:r>
                      <a:endParaRPr lang="ar-SA" sz="1700" b="1" dirty="0" smtClean="0">
                        <a:solidFill>
                          <a:schemeClr val="tx1"/>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300 شخص</a:t>
                      </a:r>
                      <a:endParaRPr lang="en-US" sz="1700" b="1" dirty="0">
                        <a:solidFill>
                          <a:schemeClr val="tx1"/>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r>
              <a:tr h="338403">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lnSpc>
                          <a:spcPct val="100000"/>
                        </a:lnSpc>
                        <a:spcAft>
                          <a:spcPts val="0"/>
                        </a:spcAft>
                      </a:pPr>
                      <a:r>
                        <a:rPr lang="ar-SA" sz="1700" dirty="0" smtClean="0">
                          <a:solidFill>
                            <a:srgbClr val="003300"/>
                          </a:solidFill>
                          <a:effectLst/>
                          <a:latin typeface="Simplified Arabic" pitchFamily="18" charset="-78"/>
                          <a:cs typeface="Simplified Arabic" pitchFamily="18" charset="-78"/>
                        </a:rPr>
                        <a:t>لقاءات دعوية</a:t>
                      </a:r>
                      <a:endParaRPr lang="en-US" sz="1700" dirty="0">
                        <a:solidFill>
                          <a:srgbClr val="003300"/>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40</a:t>
                      </a:r>
                      <a:r>
                        <a:rPr lang="ar-SA" sz="1700" b="1" baseline="0" dirty="0" smtClean="0">
                          <a:solidFill>
                            <a:schemeClr val="tx1"/>
                          </a:solidFill>
                          <a:effectLst/>
                          <a:latin typeface="Simplified Arabic" pitchFamily="18" charset="-78"/>
                          <a:ea typeface="Times New Roman"/>
                          <a:cs typeface="Simplified Arabic" pitchFamily="18" charset="-78"/>
                        </a:rPr>
                        <a:t> نشاطاً</a:t>
                      </a:r>
                      <a:endParaRPr lang="ar-SA" sz="1700" b="1" dirty="0" smtClean="0">
                        <a:solidFill>
                          <a:schemeClr val="tx1"/>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40 شخصاً</a:t>
                      </a:r>
                      <a:endParaRPr lang="en-US" sz="1700" b="1" dirty="0">
                        <a:solidFill>
                          <a:schemeClr val="tx1"/>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338403">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lnSpc>
                          <a:spcPct val="100000"/>
                        </a:lnSpc>
                        <a:spcAft>
                          <a:spcPts val="0"/>
                        </a:spcAft>
                      </a:pPr>
                      <a:r>
                        <a:rPr lang="ar-SA" sz="1700" dirty="0" smtClean="0">
                          <a:solidFill>
                            <a:srgbClr val="800000"/>
                          </a:solidFill>
                          <a:effectLst/>
                          <a:latin typeface="Simplified Arabic" pitchFamily="18" charset="-78"/>
                          <a:cs typeface="Simplified Arabic" pitchFamily="18" charset="-78"/>
                        </a:rPr>
                        <a:t>العدد الكلي</a:t>
                      </a:r>
                      <a:endParaRPr lang="en-US" sz="1700" dirty="0">
                        <a:solidFill>
                          <a:srgbClr val="800000"/>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lnSpc>
                          <a:spcPct val="100000"/>
                        </a:lnSpc>
                        <a:spcAft>
                          <a:spcPts val="0"/>
                        </a:spcAft>
                      </a:pPr>
                      <a:r>
                        <a:rPr lang="ar-SA" sz="1700" b="1" dirty="0" smtClean="0">
                          <a:solidFill>
                            <a:srgbClr val="800000"/>
                          </a:solidFill>
                          <a:effectLst/>
                          <a:latin typeface="Simplified Arabic" pitchFamily="18" charset="-78"/>
                          <a:ea typeface="Times New Roman"/>
                          <a:cs typeface="Simplified Arabic" pitchFamily="18" charset="-78"/>
                        </a:rPr>
                        <a:t>828 نشاطاً</a:t>
                      </a:r>
                      <a:endParaRPr lang="en-US" sz="1700" b="1" dirty="0">
                        <a:solidFill>
                          <a:srgbClr val="800000"/>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700" b="1" dirty="0" smtClean="0">
                          <a:solidFill>
                            <a:srgbClr val="800000"/>
                          </a:solidFill>
                          <a:effectLst/>
                          <a:latin typeface="Simplified Arabic" pitchFamily="18" charset="-78"/>
                          <a:ea typeface="Times New Roman"/>
                          <a:cs typeface="Simplified Arabic" pitchFamily="18" charset="-78"/>
                        </a:rPr>
                        <a:t>8065 شخصاً</a:t>
                      </a:r>
                      <a:endParaRPr lang="en-US" sz="1700" b="1" dirty="0" smtClean="0">
                        <a:solidFill>
                          <a:srgbClr val="800000"/>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r>
            </a:tbl>
          </a:graphicData>
        </a:graphic>
      </p:graphicFrame>
      <p:graphicFrame>
        <p:nvGraphicFramePr>
          <p:cNvPr id="14" name="جدول 13"/>
          <p:cNvGraphicFramePr>
            <a:graphicFrameLocks noGrp="1"/>
          </p:cNvGraphicFramePr>
          <p:nvPr>
            <p:extLst>
              <p:ext uri="{D42A27DB-BD31-4B8C-83A1-F6EECF244321}">
                <p14:modId xmlns:p14="http://schemas.microsoft.com/office/powerpoint/2010/main" val="1917179327"/>
              </p:ext>
            </p:extLst>
          </p:nvPr>
        </p:nvGraphicFramePr>
        <p:xfrm>
          <a:off x="5220072" y="2420888"/>
          <a:ext cx="3600400" cy="3528394"/>
        </p:xfrm>
        <a:graphic>
          <a:graphicData uri="http://schemas.openxmlformats.org/drawingml/2006/table">
            <a:tbl>
              <a:tblPr rtl="1" firstRow="1" firstCol="1" bandRow="1">
                <a:effectLst>
                  <a:outerShdw blurRad="50800" dist="38100" dir="2700000" algn="tl" rotWithShape="0">
                    <a:srgbClr val="669900">
                      <a:alpha val="40000"/>
                    </a:srgbClr>
                  </a:outerShdw>
                </a:effectLst>
              </a:tblPr>
              <a:tblGrid>
                <a:gridCol w="1356602"/>
                <a:gridCol w="1027549"/>
                <a:gridCol w="1216249"/>
              </a:tblGrid>
              <a:tr h="433780">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700" dirty="0" smtClean="0">
                          <a:solidFill>
                            <a:srgbClr val="003300"/>
                          </a:solidFill>
                          <a:effectLst/>
                          <a:latin typeface="Simplified Arabic" pitchFamily="18" charset="-78"/>
                          <a:cs typeface="Simplified Arabic" pitchFamily="18" charset="-78"/>
                        </a:rPr>
                        <a:t>النشاط</a:t>
                      </a:r>
                      <a:endParaRPr lang="en-US" sz="17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700" dirty="0" smtClean="0">
                          <a:solidFill>
                            <a:srgbClr val="003300"/>
                          </a:solidFill>
                          <a:effectLst/>
                          <a:latin typeface="Simplified Arabic" pitchFamily="18" charset="-78"/>
                          <a:cs typeface="Simplified Arabic" pitchFamily="18" charset="-78"/>
                        </a:rPr>
                        <a:t>العدد</a:t>
                      </a:r>
                      <a:endParaRPr lang="en-US" sz="17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700" dirty="0" smtClean="0">
                          <a:solidFill>
                            <a:srgbClr val="003300"/>
                          </a:solidFill>
                          <a:effectLst/>
                          <a:latin typeface="Simplified Arabic" pitchFamily="18" charset="-78"/>
                          <a:cs typeface="Simplified Arabic" pitchFamily="18" charset="-78"/>
                        </a:rPr>
                        <a:t> المستفيدين</a:t>
                      </a:r>
                      <a:endParaRPr lang="en-US" sz="17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r>
              <a:tr h="369557">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700" b="1" dirty="0" smtClean="0">
                          <a:solidFill>
                            <a:srgbClr val="003300"/>
                          </a:solidFill>
                          <a:effectLst/>
                          <a:latin typeface="Simplified Arabic" pitchFamily="18" charset="-78"/>
                          <a:ea typeface="Times New Roman"/>
                          <a:cs typeface="Simplified Arabic" pitchFamily="18" charset="-78"/>
                        </a:rPr>
                        <a:t>المحاضرات</a:t>
                      </a:r>
                      <a:endParaRPr lang="en-US" sz="1700" b="1" dirty="0">
                        <a:solidFill>
                          <a:srgbClr val="003300"/>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4 محاضرات</a:t>
                      </a:r>
                      <a:endParaRPr lang="en-US" sz="1700" b="1" dirty="0">
                        <a:solidFill>
                          <a:schemeClr val="tx1"/>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160 شخصاً</a:t>
                      </a:r>
                      <a:endParaRPr lang="en-US" sz="1700" b="1" dirty="0">
                        <a:solidFill>
                          <a:schemeClr val="tx1"/>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364225">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700" b="1" dirty="0" smtClean="0">
                          <a:solidFill>
                            <a:srgbClr val="003300"/>
                          </a:solidFill>
                          <a:effectLst/>
                          <a:latin typeface="Simplified Arabic" pitchFamily="18" charset="-78"/>
                          <a:ea typeface="Times New Roman"/>
                          <a:cs typeface="Simplified Arabic" pitchFamily="18" charset="-78"/>
                        </a:rPr>
                        <a:t>الدروس</a:t>
                      </a:r>
                      <a:endParaRPr lang="en-US" sz="1700" b="1" dirty="0">
                        <a:solidFill>
                          <a:srgbClr val="003300"/>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700" b="1" dirty="0" smtClean="0">
                          <a:solidFill>
                            <a:schemeClr val="tx1"/>
                          </a:solidFill>
                          <a:effectLst/>
                          <a:latin typeface="Simplified Arabic" pitchFamily="18" charset="-78"/>
                          <a:ea typeface="Times New Roman"/>
                          <a:cs typeface="Simplified Arabic" pitchFamily="18" charset="-78"/>
                        </a:rPr>
                        <a:t>30 درساً</a:t>
                      </a:r>
                      <a:endParaRPr lang="en-US" sz="1700" b="1" dirty="0">
                        <a:solidFill>
                          <a:schemeClr val="tx1"/>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600 شخص</a:t>
                      </a:r>
                      <a:endParaRPr lang="en-US" sz="1700" b="1" dirty="0">
                        <a:solidFill>
                          <a:schemeClr val="tx1"/>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377311">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700" b="1" dirty="0" smtClean="0">
                          <a:solidFill>
                            <a:srgbClr val="003300"/>
                          </a:solidFill>
                          <a:effectLst/>
                          <a:latin typeface="Simplified Arabic" pitchFamily="18" charset="-78"/>
                          <a:ea typeface="Times New Roman"/>
                          <a:cs typeface="Simplified Arabic" pitchFamily="18" charset="-78"/>
                        </a:rPr>
                        <a:t>جولات دعوية </a:t>
                      </a:r>
                      <a:endParaRPr lang="en-US" sz="1700" b="1" dirty="0">
                        <a:solidFill>
                          <a:srgbClr val="003300"/>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baseline="0" dirty="0" smtClean="0">
                          <a:solidFill>
                            <a:schemeClr val="tx1"/>
                          </a:solidFill>
                          <a:effectLst/>
                          <a:latin typeface="Simplified Arabic" pitchFamily="18" charset="-78"/>
                          <a:ea typeface="Times New Roman"/>
                          <a:cs typeface="Simplified Arabic" pitchFamily="18" charset="-78"/>
                        </a:rPr>
                        <a:t>20 نشاطاً</a:t>
                      </a:r>
                      <a:endParaRPr lang="en-US" sz="1700" b="1" dirty="0">
                        <a:solidFill>
                          <a:schemeClr val="tx1"/>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40 شخصاً</a:t>
                      </a:r>
                      <a:endParaRPr lang="en-US" sz="1700" b="1" dirty="0">
                        <a:solidFill>
                          <a:schemeClr val="tx1"/>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483957">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700" b="1" dirty="0" smtClean="0">
                          <a:solidFill>
                            <a:srgbClr val="003300"/>
                          </a:solidFill>
                          <a:effectLst/>
                          <a:latin typeface="Simplified Arabic" pitchFamily="18" charset="-78"/>
                          <a:ea typeface="Times New Roman"/>
                          <a:cs typeface="Simplified Arabic" pitchFamily="18" charset="-78"/>
                        </a:rPr>
                        <a:t>متابعة المهتدين</a:t>
                      </a:r>
                      <a:endParaRPr lang="en-US" sz="1700" b="1" dirty="0">
                        <a:solidFill>
                          <a:srgbClr val="003300"/>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baseline="0" dirty="0" smtClean="0">
                          <a:solidFill>
                            <a:schemeClr val="tx1"/>
                          </a:solidFill>
                          <a:effectLst/>
                          <a:latin typeface="Simplified Arabic" pitchFamily="18" charset="-78"/>
                          <a:ea typeface="Times New Roman"/>
                          <a:cs typeface="Simplified Arabic" pitchFamily="18" charset="-78"/>
                        </a:rPr>
                        <a:t>15 شخصاً</a:t>
                      </a:r>
                      <a:endParaRPr lang="ar-SA" sz="1700" b="1" dirty="0" smtClean="0">
                        <a:solidFill>
                          <a:schemeClr val="tx1"/>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ar-SA" sz="1700" b="1" baseline="0" dirty="0" smtClean="0">
                          <a:solidFill>
                            <a:schemeClr val="tx1"/>
                          </a:solidFill>
                          <a:effectLst/>
                          <a:latin typeface="Simplified Arabic" pitchFamily="18" charset="-78"/>
                          <a:ea typeface="Times New Roman"/>
                          <a:cs typeface="Simplified Arabic" pitchFamily="18" charset="-78"/>
                        </a:rPr>
                        <a:t>15 شخصاً</a:t>
                      </a:r>
                      <a:endParaRPr lang="en-US" sz="1700" b="1" dirty="0">
                        <a:solidFill>
                          <a:schemeClr val="tx1"/>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374891">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700" dirty="0" smtClean="0">
                          <a:solidFill>
                            <a:srgbClr val="003300"/>
                          </a:solidFill>
                          <a:effectLst/>
                          <a:latin typeface="Simplified Arabic" pitchFamily="18" charset="-78"/>
                          <a:cs typeface="Simplified Arabic" pitchFamily="18" charset="-78"/>
                        </a:rPr>
                        <a:t>رسائل دعوية</a:t>
                      </a:r>
                      <a:endParaRPr lang="en-US" sz="1700" dirty="0">
                        <a:solidFill>
                          <a:srgbClr val="003300"/>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120 رسالةً</a:t>
                      </a:r>
                      <a:endParaRPr lang="en-US" sz="1700" b="1" dirty="0">
                        <a:solidFill>
                          <a:schemeClr val="tx1"/>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2400 شخص</a:t>
                      </a:r>
                      <a:endParaRPr lang="en-US" sz="1700" b="1" dirty="0">
                        <a:solidFill>
                          <a:schemeClr val="tx1"/>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r>
              <a:tr h="374891">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700" dirty="0" smtClean="0">
                          <a:solidFill>
                            <a:srgbClr val="003300"/>
                          </a:solidFill>
                          <a:effectLst/>
                          <a:latin typeface="Simplified Arabic" pitchFamily="18" charset="-78"/>
                          <a:ea typeface="Times New Roman"/>
                          <a:cs typeface="Simplified Arabic" pitchFamily="18" charset="-78"/>
                        </a:rPr>
                        <a:t>مطبوعات دعوية</a:t>
                      </a:r>
                      <a:endParaRPr lang="en-US" sz="1700" dirty="0">
                        <a:solidFill>
                          <a:srgbClr val="003300"/>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450 نسخة</a:t>
                      </a: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225 شخص</a:t>
                      </a:r>
                      <a:endParaRPr lang="en-US" sz="1700" b="1" dirty="0">
                        <a:solidFill>
                          <a:schemeClr val="tx1"/>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374891">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700" dirty="0" smtClean="0">
                          <a:solidFill>
                            <a:srgbClr val="003300"/>
                          </a:solidFill>
                          <a:effectLst/>
                          <a:latin typeface="Simplified Arabic" pitchFamily="18" charset="-78"/>
                          <a:ea typeface="Times New Roman"/>
                          <a:cs typeface="Simplified Arabic" pitchFamily="18" charset="-78"/>
                        </a:rPr>
                        <a:t>لقاءات دعوية</a:t>
                      </a:r>
                      <a:endParaRPr lang="en-US" sz="1700" dirty="0">
                        <a:solidFill>
                          <a:srgbClr val="003300"/>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60</a:t>
                      </a:r>
                      <a:r>
                        <a:rPr lang="ar-SA" sz="1700" b="1" baseline="0" dirty="0" smtClean="0">
                          <a:solidFill>
                            <a:schemeClr val="tx1"/>
                          </a:solidFill>
                          <a:effectLst/>
                          <a:latin typeface="Simplified Arabic" pitchFamily="18" charset="-78"/>
                          <a:ea typeface="Times New Roman"/>
                          <a:cs typeface="Simplified Arabic" pitchFamily="18" charset="-78"/>
                        </a:rPr>
                        <a:t> نشاطاً</a:t>
                      </a:r>
                      <a:endParaRPr lang="ar-SA" sz="1700" b="1" dirty="0" smtClean="0">
                        <a:solidFill>
                          <a:schemeClr val="tx1"/>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60 شخص</a:t>
                      </a:r>
                      <a:endParaRPr lang="en-US" sz="1700" b="1" dirty="0">
                        <a:solidFill>
                          <a:schemeClr val="tx1"/>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r>
              <a:tr h="374891">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700" dirty="0" smtClean="0">
                          <a:solidFill>
                            <a:srgbClr val="800000"/>
                          </a:solidFill>
                          <a:effectLst/>
                          <a:latin typeface="Simplified Arabic" pitchFamily="18" charset="-78"/>
                          <a:ea typeface="Times New Roman"/>
                          <a:cs typeface="Simplified Arabic" pitchFamily="18" charset="-78"/>
                        </a:rPr>
                        <a:t>العدد</a:t>
                      </a:r>
                      <a:r>
                        <a:rPr lang="ar-SA" sz="1700" baseline="0" dirty="0" smtClean="0">
                          <a:solidFill>
                            <a:srgbClr val="800000"/>
                          </a:solidFill>
                          <a:effectLst/>
                          <a:latin typeface="Simplified Arabic" pitchFamily="18" charset="-78"/>
                          <a:ea typeface="Times New Roman"/>
                          <a:cs typeface="Simplified Arabic" pitchFamily="18" charset="-78"/>
                        </a:rPr>
                        <a:t> الكلي </a:t>
                      </a:r>
                      <a:endParaRPr lang="en-US" sz="1700" dirty="0">
                        <a:solidFill>
                          <a:srgbClr val="800000"/>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lnSpc>
                          <a:spcPct val="100000"/>
                        </a:lnSpc>
                        <a:spcAft>
                          <a:spcPts val="0"/>
                        </a:spcAft>
                      </a:pPr>
                      <a:r>
                        <a:rPr lang="ar-SA" sz="1700" b="1" dirty="0" smtClean="0">
                          <a:solidFill>
                            <a:srgbClr val="800000"/>
                          </a:solidFill>
                          <a:effectLst/>
                          <a:latin typeface="Simplified Arabic" pitchFamily="18" charset="-78"/>
                          <a:ea typeface="Times New Roman"/>
                          <a:cs typeface="Simplified Arabic" pitchFamily="18" charset="-78"/>
                        </a:rPr>
                        <a:t>699 نشاطاً</a:t>
                      </a:r>
                      <a:endParaRPr lang="en-US" sz="1700" b="1" dirty="0">
                        <a:solidFill>
                          <a:srgbClr val="800000"/>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700" b="1" dirty="0" smtClean="0">
                          <a:solidFill>
                            <a:srgbClr val="800000"/>
                          </a:solidFill>
                          <a:effectLst/>
                          <a:latin typeface="Simplified Arabic" pitchFamily="18" charset="-78"/>
                          <a:ea typeface="Times New Roman"/>
                          <a:cs typeface="Simplified Arabic" pitchFamily="18" charset="-78"/>
                        </a:rPr>
                        <a:t>3500 شخصاً</a:t>
                      </a:r>
                      <a:endParaRPr lang="en-US" sz="1700" b="1" dirty="0" smtClean="0">
                        <a:solidFill>
                          <a:srgbClr val="800000"/>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bl>
          </a:graphicData>
        </a:graphic>
      </p:graphicFrame>
      <p:graphicFrame>
        <p:nvGraphicFramePr>
          <p:cNvPr id="15" name="جدول 14"/>
          <p:cNvGraphicFramePr>
            <a:graphicFrameLocks noGrp="1"/>
          </p:cNvGraphicFramePr>
          <p:nvPr>
            <p:extLst>
              <p:ext uri="{D42A27DB-BD31-4B8C-83A1-F6EECF244321}">
                <p14:modId xmlns:p14="http://schemas.microsoft.com/office/powerpoint/2010/main" val="1151802429"/>
              </p:ext>
            </p:extLst>
          </p:nvPr>
        </p:nvGraphicFramePr>
        <p:xfrm>
          <a:off x="1283270" y="4221088"/>
          <a:ext cx="3720778" cy="2348879"/>
        </p:xfrm>
        <a:graphic>
          <a:graphicData uri="http://schemas.openxmlformats.org/drawingml/2006/table">
            <a:tbl>
              <a:tblPr rtl="1" firstRow="1" firstCol="1" bandRow="1">
                <a:effectLst>
                  <a:outerShdw blurRad="50800" dist="38100" dir="2700000" algn="tl" rotWithShape="0">
                    <a:srgbClr val="669900">
                      <a:alpha val="40000"/>
                    </a:srgbClr>
                  </a:outerShdw>
                </a:effectLst>
              </a:tblPr>
              <a:tblGrid>
                <a:gridCol w="1392074"/>
                <a:gridCol w="1079604"/>
                <a:gridCol w="1249100"/>
              </a:tblGrid>
              <a:tr h="362069">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700" dirty="0" smtClean="0">
                          <a:solidFill>
                            <a:srgbClr val="003300"/>
                          </a:solidFill>
                          <a:effectLst/>
                          <a:latin typeface="Simplified Arabic" pitchFamily="18" charset="-78"/>
                          <a:cs typeface="Simplified Arabic" pitchFamily="18" charset="-78"/>
                        </a:rPr>
                        <a:t>النشاط</a:t>
                      </a:r>
                      <a:endParaRPr lang="en-US" sz="17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700" dirty="0" smtClean="0">
                          <a:solidFill>
                            <a:srgbClr val="003300"/>
                          </a:solidFill>
                          <a:effectLst/>
                          <a:latin typeface="Simplified Arabic" pitchFamily="18" charset="-78"/>
                          <a:cs typeface="Simplified Arabic" pitchFamily="18" charset="-78"/>
                        </a:rPr>
                        <a:t>العدد</a:t>
                      </a:r>
                      <a:endParaRPr lang="en-US" sz="1700" dirty="0" smtClean="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spcAft>
                          <a:spcPts val="0"/>
                        </a:spcAft>
                      </a:pPr>
                      <a:r>
                        <a:rPr lang="ar-SA" sz="1700" dirty="0" smtClean="0">
                          <a:solidFill>
                            <a:srgbClr val="003300"/>
                          </a:solidFill>
                          <a:effectLst/>
                          <a:latin typeface="Simplified Arabic" pitchFamily="18" charset="-78"/>
                          <a:cs typeface="Simplified Arabic" pitchFamily="18" charset="-78"/>
                        </a:rPr>
                        <a:t> المستفيدين</a:t>
                      </a:r>
                      <a:endParaRPr lang="en-US" sz="1700" dirty="0">
                        <a:solidFill>
                          <a:srgbClr val="003300"/>
                        </a:solidFill>
                        <a:effectLst/>
                        <a:latin typeface="Simplified Arabic" pitchFamily="18" charset="-78"/>
                        <a:ea typeface="Times New Roman"/>
                        <a:cs typeface="Simplified Arabic" pitchFamily="18" charset="-78"/>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r>
              <a:tr h="304010">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lnSpc>
                          <a:spcPct val="100000"/>
                        </a:lnSpc>
                        <a:spcAft>
                          <a:spcPts val="0"/>
                        </a:spcAft>
                      </a:pPr>
                      <a:r>
                        <a:rPr lang="ar-SA" sz="1700" dirty="0" smtClean="0">
                          <a:solidFill>
                            <a:srgbClr val="003300"/>
                          </a:solidFill>
                          <a:effectLst/>
                          <a:latin typeface="Simplified Arabic" pitchFamily="18" charset="-78"/>
                          <a:cs typeface="Simplified Arabic" pitchFamily="18" charset="-78"/>
                        </a:rPr>
                        <a:t>دروس ومحاضرات</a:t>
                      </a:r>
                      <a:endParaRPr lang="en-US" sz="1700" b="1" dirty="0">
                        <a:solidFill>
                          <a:srgbClr val="003300"/>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700" b="1" dirty="0" smtClean="0">
                          <a:solidFill>
                            <a:schemeClr val="tx1"/>
                          </a:solidFill>
                          <a:effectLst/>
                          <a:latin typeface="Simplified Arabic" pitchFamily="18" charset="-78"/>
                          <a:ea typeface="Times New Roman"/>
                          <a:cs typeface="Simplified Arabic" pitchFamily="18" charset="-78"/>
                        </a:rPr>
                        <a:t>65 درساً</a:t>
                      </a:r>
                      <a:endParaRPr lang="en-US" sz="1700" b="1" dirty="0">
                        <a:solidFill>
                          <a:schemeClr val="tx1"/>
                        </a:solidFill>
                        <a:effectLst/>
                        <a:latin typeface="Simplified Arabic" pitchFamily="18" charset="-78"/>
                        <a:ea typeface="Times New Roman"/>
                        <a:cs typeface="Simplified Arabic" pitchFamily="18" charset="-78"/>
                      </a:endParaRPr>
                    </a:p>
                  </a:txBody>
                  <a:tcPr marL="68572" marR="68572"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2600 شخص</a:t>
                      </a:r>
                      <a:endParaRPr lang="en-US" sz="1700" b="1" dirty="0">
                        <a:solidFill>
                          <a:schemeClr val="tx1"/>
                        </a:solidFill>
                        <a:effectLst/>
                        <a:latin typeface="Simplified Arabic" pitchFamily="18" charset="-78"/>
                        <a:ea typeface="Times New Roman"/>
                        <a:cs typeface="Simplified Arabic" pitchFamily="18" charset="-78"/>
                      </a:endParaRPr>
                    </a:p>
                  </a:txBody>
                  <a:tcPr marL="68572" marR="68572"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20000"/>
                      </a:srgbClr>
                    </a:solidFill>
                  </a:tcPr>
                </a:tc>
              </a:tr>
              <a:tr h="367577">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lnSpc>
                          <a:spcPct val="100000"/>
                        </a:lnSpc>
                        <a:spcAft>
                          <a:spcPts val="0"/>
                        </a:spcAft>
                      </a:pPr>
                      <a:r>
                        <a:rPr lang="ar-SA" sz="1700" dirty="0" smtClean="0">
                          <a:solidFill>
                            <a:srgbClr val="003300"/>
                          </a:solidFill>
                          <a:effectLst/>
                          <a:latin typeface="Simplified Arabic" pitchFamily="18" charset="-78"/>
                          <a:cs typeface="Simplified Arabic" pitchFamily="18" charset="-78"/>
                        </a:rPr>
                        <a:t>متابعة المهتدين</a:t>
                      </a:r>
                      <a:endParaRPr lang="en-US" sz="1700" b="1" dirty="0">
                        <a:solidFill>
                          <a:srgbClr val="003300"/>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12</a:t>
                      </a:r>
                      <a:r>
                        <a:rPr lang="ar-SA" sz="1700" b="1" baseline="0" dirty="0" smtClean="0">
                          <a:solidFill>
                            <a:schemeClr val="tx1"/>
                          </a:solidFill>
                          <a:effectLst/>
                          <a:latin typeface="Simplified Arabic" pitchFamily="18" charset="-78"/>
                          <a:ea typeface="Times New Roman"/>
                          <a:cs typeface="Simplified Arabic" pitchFamily="18" charset="-78"/>
                        </a:rPr>
                        <a:t> شخصاً</a:t>
                      </a:r>
                      <a:endParaRPr lang="ar-SA" sz="1700" b="1" dirty="0" smtClean="0">
                        <a:solidFill>
                          <a:schemeClr val="tx1"/>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ar-SA" sz="1700" b="1" dirty="0" smtClean="0">
                          <a:solidFill>
                            <a:schemeClr val="tx1"/>
                          </a:solidFill>
                          <a:effectLst/>
                          <a:latin typeface="Simplified Arabic" pitchFamily="18" charset="-78"/>
                          <a:ea typeface="Times New Roman"/>
                          <a:cs typeface="Simplified Arabic" pitchFamily="18" charset="-78"/>
                        </a:rPr>
                        <a:t>16</a:t>
                      </a:r>
                      <a:r>
                        <a:rPr lang="ar-SA" sz="1700" b="1" baseline="0" dirty="0" smtClean="0">
                          <a:solidFill>
                            <a:schemeClr val="tx1"/>
                          </a:solidFill>
                          <a:effectLst/>
                          <a:latin typeface="Simplified Arabic" pitchFamily="18" charset="-78"/>
                          <a:ea typeface="Times New Roman"/>
                          <a:cs typeface="Simplified Arabic" pitchFamily="18" charset="-78"/>
                        </a:rPr>
                        <a:t> شخصاً</a:t>
                      </a:r>
                      <a:endParaRPr lang="en-US" sz="1700" b="1" dirty="0">
                        <a:solidFill>
                          <a:schemeClr val="tx1"/>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321818">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lnSpc>
                          <a:spcPct val="100000"/>
                        </a:lnSpc>
                        <a:spcAft>
                          <a:spcPts val="0"/>
                        </a:spcAft>
                      </a:pPr>
                      <a:r>
                        <a:rPr lang="ar-SA" sz="1700" b="1" dirty="0" smtClean="0">
                          <a:solidFill>
                            <a:srgbClr val="003300"/>
                          </a:solidFill>
                          <a:effectLst/>
                          <a:latin typeface="Simplified Arabic" pitchFamily="18" charset="-78"/>
                          <a:ea typeface="Times New Roman"/>
                          <a:cs typeface="Simplified Arabic" pitchFamily="18" charset="-78"/>
                        </a:rPr>
                        <a:t>رسائل دعوية</a:t>
                      </a:r>
                      <a:endParaRPr lang="en-US" sz="1700" b="1" dirty="0">
                        <a:solidFill>
                          <a:srgbClr val="003300"/>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170 رسالةً</a:t>
                      </a:r>
                      <a:endParaRPr lang="en-US" sz="1700" b="1" dirty="0">
                        <a:solidFill>
                          <a:schemeClr val="tx1"/>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3400 شخص</a:t>
                      </a:r>
                      <a:endParaRPr lang="en-US" sz="1700" b="1" dirty="0">
                        <a:solidFill>
                          <a:schemeClr val="tx1"/>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312914">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lnSpc>
                          <a:spcPct val="100000"/>
                        </a:lnSpc>
                        <a:spcAft>
                          <a:spcPts val="0"/>
                        </a:spcAft>
                      </a:pPr>
                      <a:r>
                        <a:rPr lang="ar-SA" sz="1700" dirty="0" smtClean="0">
                          <a:solidFill>
                            <a:srgbClr val="003300"/>
                          </a:solidFill>
                          <a:effectLst/>
                          <a:latin typeface="Simplified Arabic" pitchFamily="18" charset="-78"/>
                          <a:cs typeface="Simplified Arabic" pitchFamily="18" charset="-78"/>
                        </a:rPr>
                        <a:t>مطبوعات دعوية</a:t>
                      </a:r>
                      <a:endParaRPr lang="en-US" sz="1700" dirty="0">
                        <a:solidFill>
                          <a:srgbClr val="003300"/>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650 نسخةً</a:t>
                      </a: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650 شخصاً</a:t>
                      </a:r>
                      <a:endParaRPr lang="en-US" sz="1700" b="1" dirty="0">
                        <a:solidFill>
                          <a:schemeClr val="tx1"/>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r>
              <a:tr h="312914">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lnSpc>
                          <a:spcPct val="100000"/>
                        </a:lnSpc>
                        <a:spcAft>
                          <a:spcPts val="0"/>
                        </a:spcAft>
                      </a:pPr>
                      <a:r>
                        <a:rPr lang="ar-SA" sz="1700" dirty="0" smtClean="0">
                          <a:solidFill>
                            <a:srgbClr val="003300"/>
                          </a:solidFill>
                          <a:effectLst/>
                          <a:latin typeface="Simplified Arabic" pitchFamily="18" charset="-78"/>
                          <a:cs typeface="Simplified Arabic" pitchFamily="18" charset="-78"/>
                        </a:rPr>
                        <a:t>لقاءات دعوية</a:t>
                      </a:r>
                      <a:endParaRPr lang="en-US" sz="1700" dirty="0">
                        <a:solidFill>
                          <a:srgbClr val="003300"/>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40</a:t>
                      </a:r>
                      <a:r>
                        <a:rPr lang="ar-SA" sz="1700" b="1" baseline="0" dirty="0" smtClean="0">
                          <a:solidFill>
                            <a:schemeClr val="tx1"/>
                          </a:solidFill>
                          <a:effectLst/>
                          <a:latin typeface="Simplified Arabic" pitchFamily="18" charset="-78"/>
                          <a:ea typeface="Times New Roman"/>
                          <a:cs typeface="Simplified Arabic" pitchFamily="18" charset="-78"/>
                        </a:rPr>
                        <a:t> نشاطاً</a:t>
                      </a:r>
                      <a:endParaRPr lang="ar-SA" sz="1700" b="1" dirty="0" smtClean="0">
                        <a:solidFill>
                          <a:schemeClr val="tx1"/>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0">
                        <a:spcAft>
                          <a:spcPts val="0"/>
                        </a:spcAft>
                      </a:pPr>
                      <a:r>
                        <a:rPr lang="ar-SA" sz="1700" b="1" dirty="0" smtClean="0">
                          <a:solidFill>
                            <a:schemeClr val="tx1"/>
                          </a:solidFill>
                          <a:effectLst/>
                          <a:latin typeface="Simplified Arabic" pitchFamily="18" charset="-78"/>
                          <a:ea typeface="Times New Roman"/>
                          <a:cs typeface="Simplified Arabic" pitchFamily="18" charset="-78"/>
                        </a:rPr>
                        <a:t>40 شخصاً</a:t>
                      </a:r>
                      <a:endParaRPr lang="en-US" sz="1700" b="1" dirty="0">
                        <a:solidFill>
                          <a:schemeClr val="tx1"/>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20000"/>
                        <a:lumOff val="80000"/>
                      </a:srgbClr>
                    </a:solidFill>
                  </a:tcPr>
                </a:tc>
              </a:tr>
              <a:tr h="367577">
                <a:tc>
                  <a:txBody>
                    <a:bodyPr/>
                    <a:lstStyle>
                      <a:lvl1pPr marL="0" algn="r" defTabSz="685800" rtl="1" eaLnBrk="1" latinLnBrk="0" hangingPunct="1">
                        <a:defRPr sz="1350" b="1" kern="1200">
                          <a:solidFill>
                            <a:schemeClr val="lt1"/>
                          </a:solidFill>
                          <a:latin typeface="Franklin Gothic Book"/>
                        </a:defRPr>
                      </a:lvl1pPr>
                      <a:lvl2pPr marL="342900" algn="r" defTabSz="685800" rtl="1" eaLnBrk="1" latinLnBrk="0" hangingPunct="1">
                        <a:defRPr sz="1350" b="1" kern="1200">
                          <a:solidFill>
                            <a:schemeClr val="lt1"/>
                          </a:solidFill>
                          <a:latin typeface="Franklin Gothic Book"/>
                        </a:defRPr>
                      </a:lvl2pPr>
                      <a:lvl3pPr marL="685800" algn="r" defTabSz="685800" rtl="1" eaLnBrk="1" latinLnBrk="0" hangingPunct="1">
                        <a:defRPr sz="1350" b="1" kern="1200">
                          <a:solidFill>
                            <a:schemeClr val="lt1"/>
                          </a:solidFill>
                          <a:latin typeface="Franklin Gothic Book"/>
                        </a:defRPr>
                      </a:lvl3pPr>
                      <a:lvl4pPr marL="1028700" algn="r" defTabSz="685800" rtl="1" eaLnBrk="1" latinLnBrk="0" hangingPunct="1">
                        <a:defRPr sz="1350" b="1" kern="1200">
                          <a:solidFill>
                            <a:schemeClr val="lt1"/>
                          </a:solidFill>
                          <a:latin typeface="Franklin Gothic Book"/>
                        </a:defRPr>
                      </a:lvl4pPr>
                      <a:lvl5pPr marL="1371600" algn="r" defTabSz="685800" rtl="1" eaLnBrk="1" latinLnBrk="0" hangingPunct="1">
                        <a:defRPr sz="1350" b="1" kern="1200">
                          <a:solidFill>
                            <a:schemeClr val="lt1"/>
                          </a:solidFill>
                          <a:latin typeface="Franklin Gothic Book"/>
                        </a:defRPr>
                      </a:lvl5pPr>
                      <a:lvl6pPr marL="1714500" algn="r" defTabSz="685800" rtl="1" eaLnBrk="1" latinLnBrk="0" hangingPunct="1">
                        <a:defRPr sz="1350" b="1" kern="1200">
                          <a:solidFill>
                            <a:schemeClr val="lt1"/>
                          </a:solidFill>
                          <a:latin typeface="Franklin Gothic Book"/>
                        </a:defRPr>
                      </a:lvl6pPr>
                      <a:lvl7pPr marL="2057400" algn="r" defTabSz="685800" rtl="1" eaLnBrk="1" latinLnBrk="0" hangingPunct="1">
                        <a:defRPr sz="1350" b="1" kern="1200">
                          <a:solidFill>
                            <a:schemeClr val="lt1"/>
                          </a:solidFill>
                          <a:latin typeface="Franklin Gothic Book"/>
                        </a:defRPr>
                      </a:lvl7pPr>
                      <a:lvl8pPr marL="2400300" algn="r" defTabSz="685800" rtl="1" eaLnBrk="1" latinLnBrk="0" hangingPunct="1">
                        <a:defRPr sz="1350" b="1" kern="1200">
                          <a:solidFill>
                            <a:schemeClr val="lt1"/>
                          </a:solidFill>
                          <a:latin typeface="Franklin Gothic Book"/>
                        </a:defRPr>
                      </a:lvl8pPr>
                      <a:lvl9pPr marL="2743200" algn="r" defTabSz="685800" rtl="1" eaLnBrk="1" latinLnBrk="0" hangingPunct="1">
                        <a:defRPr sz="1350" b="1" kern="1200">
                          <a:solidFill>
                            <a:schemeClr val="lt1"/>
                          </a:solidFill>
                          <a:latin typeface="Franklin Gothic Book"/>
                        </a:defRPr>
                      </a:lvl9pPr>
                    </a:lstStyle>
                    <a:p>
                      <a:pPr algn="ctr" rtl="1">
                        <a:lnSpc>
                          <a:spcPct val="100000"/>
                        </a:lnSpc>
                        <a:spcAft>
                          <a:spcPts val="0"/>
                        </a:spcAft>
                      </a:pPr>
                      <a:r>
                        <a:rPr lang="ar-SA" sz="1700" dirty="0" smtClean="0">
                          <a:solidFill>
                            <a:srgbClr val="800000"/>
                          </a:solidFill>
                          <a:effectLst/>
                          <a:latin typeface="Simplified Arabic" pitchFamily="18" charset="-78"/>
                          <a:cs typeface="Simplified Arabic" pitchFamily="18" charset="-78"/>
                        </a:rPr>
                        <a:t>العدد الكلي</a:t>
                      </a:r>
                      <a:endParaRPr lang="en-US" sz="1700" dirty="0">
                        <a:solidFill>
                          <a:srgbClr val="800000"/>
                        </a:solidFill>
                        <a:effectLst/>
                        <a:latin typeface="Simplified Arabic" pitchFamily="18" charset="-78"/>
                        <a:ea typeface="Times New Roman"/>
                        <a:cs typeface="Simplified Arabic" pitchFamily="18" charset="-78"/>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lumMod val="60000"/>
                        <a:lumOff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algn="ctr" rtl="1">
                        <a:spcAft>
                          <a:spcPts val="0"/>
                        </a:spcAft>
                      </a:pPr>
                      <a:r>
                        <a:rPr lang="ar-SA" sz="1700" b="1" dirty="0" smtClean="0">
                          <a:solidFill>
                            <a:srgbClr val="800000"/>
                          </a:solidFill>
                          <a:effectLst/>
                          <a:latin typeface="Simplified Arabic" pitchFamily="18" charset="-78"/>
                          <a:ea typeface="Times New Roman"/>
                          <a:cs typeface="Simplified Arabic" pitchFamily="18" charset="-78"/>
                        </a:rPr>
                        <a:t>937 نشاطاً</a:t>
                      </a:r>
                      <a:endParaRPr lang="en-US" sz="1700" b="1" dirty="0">
                        <a:solidFill>
                          <a:srgbClr val="800000"/>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c>
                  <a:txBody>
                    <a:bodyPr/>
                    <a:lstStyle>
                      <a:lvl1pPr marL="0" algn="r" defTabSz="685800" rtl="1" eaLnBrk="1" latinLnBrk="0" hangingPunct="1">
                        <a:defRPr sz="1350" kern="1200">
                          <a:solidFill>
                            <a:schemeClr val="dk1"/>
                          </a:solidFill>
                          <a:latin typeface="Franklin Gothic Book"/>
                        </a:defRPr>
                      </a:lvl1pPr>
                      <a:lvl2pPr marL="342900" algn="r" defTabSz="685800" rtl="1" eaLnBrk="1" latinLnBrk="0" hangingPunct="1">
                        <a:defRPr sz="1350" kern="1200">
                          <a:solidFill>
                            <a:schemeClr val="dk1"/>
                          </a:solidFill>
                          <a:latin typeface="Franklin Gothic Book"/>
                        </a:defRPr>
                      </a:lvl2pPr>
                      <a:lvl3pPr marL="685800" algn="r" defTabSz="685800" rtl="1" eaLnBrk="1" latinLnBrk="0" hangingPunct="1">
                        <a:defRPr sz="1350" kern="1200">
                          <a:solidFill>
                            <a:schemeClr val="dk1"/>
                          </a:solidFill>
                          <a:latin typeface="Franklin Gothic Book"/>
                        </a:defRPr>
                      </a:lvl3pPr>
                      <a:lvl4pPr marL="1028700" algn="r" defTabSz="685800" rtl="1" eaLnBrk="1" latinLnBrk="0" hangingPunct="1">
                        <a:defRPr sz="1350" kern="1200">
                          <a:solidFill>
                            <a:schemeClr val="dk1"/>
                          </a:solidFill>
                          <a:latin typeface="Franklin Gothic Book"/>
                        </a:defRPr>
                      </a:lvl4pPr>
                      <a:lvl5pPr marL="1371600" algn="r" defTabSz="685800" rtl="1" eaLnBrk="1" latinLnBrk="0" hangingPunct="1">
                        <a:defRPr sz="1350" kern="1200">
                          <a:solidFill>
                            <a:schemeClr val="dk1"/>
                          </a:solidFill>
                          <a:latin typeface="Franklin Gothic Book"/>
                        </a:defRPr>
                      </a:lvl5pPr>
                      <a:lvl6pPr marL="1714500" algn="r" defTabSz="685800" rtl="1" eaLnBrk="1" latinLnBrk="0" hangingPunct="1">
                        <a:defRPr sz="1350" kern="1200">
                          <a:solidFill>
                            <a:schemeClr val="dk1"/>
                          </a:solidFill>
                          <a:latin typeface="Franklin Gothic Book"/>
                        </a:defRPr>
                      </a:lvl6pPr>
                      <a:lvl7pPr marL="2057400" algn="r" defTabSz="685800" rtl="1" eaLnBrk="1" latinLnBrk="0" hangingPunct="1">
                        <a:defRPr sz="1350" kern="1200">
                          <a:solidFill>
                            <a:schemeClr val="dk1"/>
                          </a:solidFill>
                          <a:latin typeface="Franklin Gothic Book"/>
                        </a:defRPr>
                      </a:lvl7pPr>
                      <a:lvl8pPr marL="2400300" algn="r" defTabSz="685800" rtl="1" eaLnBrk="1" latinLnBrk="0" hangingPunct="1">
                        <a:defRPr sz="1350" kern="1200">
                          <a:solidFill>
                            <a:schemeClr val="dk1"/>
                          </a:solidFill>
                          <a:latin typeface="Franklin Gothic Book"/>
                        </a:defRPr>
                      </a:lvl8pPr>
                      <a:lvl9pPr marL="2743200" algn="r" defTabSz="685800" rtl="1" eaLnBrk="1" latinLnBrk="0" hangingPunct="1">
                        <a:defRPr sz="1350" kern="1200">
                          <a:solidFill>
                            <a:schemeClr val="dk1"/>
                          </a:solidFill>
                          <a:latin typeface="Franklin Gothic Book"/>
                        </a:defRPr>
                      </a:lvl9p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700" b="1" dirty="0" smtClean="0">
                          <a:solidFill>
                            <a:srgbClr val="800000"/>
                          </a:solidFill>
                          <a:effectLst/>
                          <a:latin typeface="Simplified Arabic" pitchFamily="18" charset="-78"/>
                          <a:ea typeface="Times New Roman"/>
                          <a:cs typeface="Simplified Arabic" pitchFamily="18" charset="-78"/>
                        </a:rPr>
                        <a:t>6706 شخصاً</a:t>
                      </a:r>
                      <a:endParaRPr lang="en-US" sz="1700" b="1" dirty="0" smtClean="0">
                        <a:solidFill>
                          <a:srgbClr val="800000"/>
                        </a:solidFill>
                        <a:effectLst/>
                        <a:latin typeface="Simplified Arabic" pitchFamily="18" charset="-78"/>
                        <a:ea typeface="Times New Roman"/>
                        <a:cs typeface="Simplified Arabic" pitchFamily="18" charset="-78"/>
                      </a:endParaRPr>
                    </a:p>
                  </a:txBody>
                  <a:tcPr marL="68572" marR="6857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w="25400" h="25400" prst="angle"/>
                      <a:lightRig rig="flood" dir="t"/>
                    </a:cell3D>
                    <a:solidFill>
                      <a:srgbClr val="C17529">
                        <a:tint val="40000"/>
                      </a:srgbClr>
                    </a:solidFill>
                  </a:tcPr>
                </a:tc>
              </a:tr>
            </a:tbl>
          </a:graphicData>
        </a:graphic>
      </p:graphicFrame>
      <p:pic>
        <p:nvPicPr>
          <p:cNvPr id="9" name="Picture 2" descr="C:\Users\User\Desktop\الشعار مفرغ  copy.png">
            <a:extLst>
              <a:ext uri="{FF2B5EF4-FFF2-40B4-BE49-F238E27FC236}">
                <a16:creationId xmlns="" xmlns:a16="http://schemas.microsoft.com/office/drawing/2014/main" id="{873DA05B-4F51-AC24-54A8-A5C9B5544FCF}"/>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7668344" y="-22447"/>
            <a:ext cx="1475656" cy="1552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2989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par>
                          <p:cTn id="21" fill="hold">
                            <p:stCondLst>
                              <p:cond delay="2000"/>
                            </p:stCondLst>
                            <p:childTnLst>
                              <p:par>
                                <p:cTn id="22" presetID="26" presetClass="entr" presetSubtype="0"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580">
                                          <p:stCondLst>
                                            <p:cond delay="0"/>
                                          </p:stCondLst>
                                        </p:cTn>
                                        <p:tgtEl>
                                          <p:spTgt spid="10"/>
                                        </p:tgtEl>
                                      </p:cBhvr>
                                    </p:animEffect>
                                    <p:anim calcmode="lin" valueType="num">
                                      <p:cBhvr>
                                        <p:cTn id="25"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0" dur="26">
                                          <p:stCondLst>
                                            <p:cond delay="650"/>
                                          </p:stCondLst>
                                        </p:cTn>
                                        <p:tgtEl>
                                          <p:spTgt spid="10"/>
                                        </p:tgtEl>
                                      </p:cBhvr>
                                      <p:to x="100000" y="60000"/>
                                    </p:animScale>
                                    <p:animScale>
                                      <p:cBhvr>
                                        <p:cTn id="31" dur="166" decel="50000">
                                          <p:stCondLst>
                                            <p:cond delay="676"/>
                                          </p:stCondLst>
                                        </p:cTn>
                                        <p:tgtEl>
                                          <p:spTgt spid="10"/>
                                        </p:tgtEl>
                                      </p:cBhvr>
                                      <p:to x="100000" y="100000"/>
                                    </p:animScale>
                                    <p:animScale>
                                      <p:cBhvr>
                                        <p:cTn id="32" dur="26">
                                          <p:stCondLst>
                                            <p:cond delay="1312"/>
                                          </p:stCondLst>
                                        </p:cTn>
                                        <p:tgtEl>
                                          <p:spTgt spid="10"/>
                                        </p:tgtEl>
                                      </p:cBhvr>
                                      <p:to x="100000" y="80000"/>
                                    </p:animScale>
                                    <p:animScale>
                                      <p:cBhvr>
                                        <p:cTn id="33" dur="166" decel="50000">
                                          <p:stCondLst>
                                            <p:cond delay="1338"/>
                                          </p:stCondLst>
                                        </p:cTn>
                                        <p:tgtEl>
                                          <p:spTgt spid="10"/>
                                        </p:tgtEl>
                                      </p:cBhvr>
                                      <p:to x="100000" y="100000"/>
                                    </p:animScale>
                                    <p:animScale>
                                      <p:cBhvr>
                                        <p:cTn id="34" dur="26">
                                          <p:stCondLst>
                                            <p:cond delay="1642"/>
                                          </p:stCondLst>
                                        </p:cTn>
                                        <p:tgtEl>
                                          <p:spTgt spid="10"/>
                                        </p:tgtEl>
                                      </p:cBhvr>
                                      <p:to x="100000" y="90000"/>
                                    </p:animScale>
                                    <p:animScale>
                                      <p:cBhvr>
                                        <p:cTn id="35" dur="166" decel="50000">
                                          <p:stCondLst>
                                            <p:cond delay="1668"/>
                                          </p:stCondLst>
                                        </p:cTn>
                                        <p:tgtEl>
                                          <p:spTgt spid="10"/>
                                        </p:tgtEl>
                                      </p:cBhvr>
                                      <p:to x="100000" y="100000"/>
                                    </p:animScale>
                                    <p:animScale>
                                      <p:cBhvr>
                                        <p:cTn id="36" dur="26">
                                          <p:stCondLst>
                                            <p:cond delay="1808"/>
                                          </p:stCondLst>
                                        </p:cTn>
                                        <p:tgtEl>
                                          <p:spTgt spid="10"/>
                                        </p:tgtEl>
                                      </p:cBhvr>
                                      <p:to x="100000" y="95000"/>
                                    </p:animScale>
                                    <p:animScale>
                                      <p:cBhvr>
                                        <p:cTn id="37" dur="166" decel="50000">
                                          <p:stCondLst>
                                            <p:cond delay="1834"/>
                                          </p:stCondLst>
                                        </p:cTn>
                                        <p:tgtEl>
                                          <p:spTgt spid="10"/>
                                        </p:tgtEl>
                                      </p:cBhvr>
                                      <p:to x="100000" y="100000"/>
                                    </p:animScale>
                                  </p:childTnLst>
                                </p:cTn>
                              </p:par>
                            </p:childTnLst>
                          </p:cTn>
                        </p:par>
                        <p:par>
                          <p:cTn id="38" fill="hold">
                            <p:stCondLst>
                              <p:cond delay="4000"/>
                            </p:stCondLst>
                            <p:childTnLst>
                              <p:par>
                                <p:cTn id="39" presetID="26" presetClass="entr" presetSubtype="0" fill="hold" grpId="0" nodeType="after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ipe(down)">
                                      <p:cBhvr>
                                        <p:cTn id="41" dur="580">
                                          <p:stCondLst>
                                            <p:cond delay="0"/>
                                          </p:stCondLst>
                                        </p:cTn>
                                        <p:tgtEl>
                                          <p:spTgt spid="12"/>
                                        </p:tgtEl>
                                      </p:cBhvr>
                                    </p:animEffect>
                                    <p:anim calcmode="lin" valueType="num">
                                      <p:cBhvr>
                                        <p:cTn id="4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47" dur="26">
                                          <p:stCondLst>
                                            <p:cond delay="650"/>
                                          </p:stCondLst>
                                        </p:cTn>
                                        <p:tgtEl>
                                          <p:spTgt spid="12"/>
                                        </p:tgtEl>
                                      </p:cBhvr>
                                      <p:to x="100000" y="60000"/>
                                    </p:animScale>
                                    <p:animScale>
                                      <p:cBhvr>
                                        <p:cTn id="48" dur="166" decel="50000">
                                          <p:stCondLst>
                                            <p:cond delay="676"/>
                                          </p:stCondLst>
                                        </p:cTn>
                                        <p:tgtEl>
                                          <p:spTgt spid="12"/>
                                        </p:tgtEl>
                                      </p:cBhvr>
                                      <p:to x="100000" y="100000"/>
                                    </p:animScale>
                                    <p:animScale>
                                      <p:cBhvr>
                                        <p:cTn id="49" dur="26">
                                          <p:stCondLst>
                                            <p:cond delay="1312"/>
                                          </p:stCondLst>
                                        </p:cTn>
                                        <p:tgtEl>
                                          <p:spTgt spid="12"/>
                                        </p:tgtEl>
                                      </p:cBhvr>
                                      <p:to x="100000" y="80000"/>
                                    </p:animScale>
                                    <p:animScale>
                                      <p:cBhvr>
                                        <p:cTn id="50" dur="166" decel="50000">
                                          <p:stCondLst>
                                            <p:cond delay="1338"/>
                                          </p:stCondLst>
                                        </p:cTn>
                                        <p:tgtEl>
                                          <p:spTgt spid="12"/>
                                        </p:tgtEl>
                                      </p:cBhvr>
                                      <p:to x="100000" y="100000"/>
                                    </p:animScale>
                                    <p:animScale>
                                      <p:cBhvr>
                                        <p:cTn id="51" dur="26">
                                          <p:stCondLst>
                                            <p:cond delay="1642"/>
                                          </p:stCondLst>
                                        </p:cTn>
                                        <p:tgtEl>
                                          <p:spTgt spid="12"/>
                                        </p:tgtEl>
                                      </p:cBhvr>
                                      <p:to x="100000" y="90000"/>
                                    </p:animScale>
                                    <p:animScale>
                                      <p:cBhvr>
                                        <p:cTn id="52" dur="166" decel="50000">
                                          <p:stCondLst>
                                            <p:cond delay="1668"/>
                                          </p:stCondLst>
                                        </p:cTn>
                                        <p:tgtEl>
                                          <p:spTgt spid="12"/>
                                        </p:tgtEl>
                                      </p:cBhvr>
                                      <p:to x="100000" y="100000"/>
                                    </p:animScale>
                                    <p:animScale>
                                      <p:cBhvr>
                                        <p:cTn id="53" dur="26">
                                          <p:stCondLst>
                                            <p:cond delay="1808"/>
                                          </p:stCondLst>
                                        </p:cTn>
                                        <p:tgtEl>
                                          <p:spTgt spid="12"/>
                                        </p:tgtEl>
                                      </p:cBhvr>
                                      <p:to x="100000" y="95000"/>
                                    </p:animScale>
                                    <p:animScale>
                                      <p:cBhvr>
                                        <p:cTn id="54"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0"/>
          <p:cNvPicPr/>
          <p:nvPr/>
        </p:nvPicPr>
        <p:blipFill>
          <a:blip r:embed="rId2" cstate="print">
            <a:extLst>
              <a:ext uri="{28A0092B-C50C-407E-A947-70E740481C1C}">
                <a14:useLocalDpi xmlns:a14="http://schemas.microsoft.com/office/drawing/2010/main" val="0"/>
              </a:ext>
            </a:extLst>
          </a:blip>
          <a:stretch>
            <a:fillRect/>
          </a:stretch>
        </p:blipFill>
        <p:spPr bwMode="auto">
          <a:xfrm>
            <a:off x="6189814" y="3774597"/>
            <a:ext cx="2522002" cy="1922726"/>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2" name="Picture 20"/>
          <p:cNvPicPr/>
          <p:nvPr/>
        </p:nvPicPr>
        <p:blipFill>
          <a:blip r:embed="rId3" cstate="print">
            <a:extLst>
              <a:ext uri="{28A0092B-C50C-407E-A947-70E740481C1C}">
                <a14:useLocalDpi xmlns:a14="http://schemas.microsoft.com/office/drawing/2010/main" val="0"/>
              </a:ext>
            </a:extLst>
          </a:blip>
          <a:stretch>
            <a:fillRect/>
          </a:stretch>
        </p:blipFill>
        <p:spPr bwMode="auto">
          <a:xfrm>
            <a:off x="3491880" y="1556792"/>
            <a:ext cx="2457400" cy="1893559"/>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5" name="Picture 20"/>
          <p:cNvPicPr/>
          <p:nvPr/>
        </p:nvPicPr>
        <p:blipFill>
          <a:blip r:embed="rId4" cstate="print">
            <a:extLst>
              <a:ext uri="{28A0092B-C50C-407E-A947-70E740481C1C}">
                <a14:useLocalDpi xmlns:a14="http://schemas.microsoft.com/office/drawing/2010/main" val="0"/>
              </a:ext>
            </a:extLst>
          </a:blip>
          <a:stretch>
            <a:fillRect/>
          </a:stretch>
        </p:blipFill>
        <p:spPr bwMode="auto">
          <a:xfrm>
            <a:off x="818456" y="3774598"/>
            <a:ext cx="2457400" cy="1922724"/>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6" name="Picture 20"/>
          <p:cNvPicPr/>
          <p:nvPr/>
        </p:nvPicPr>
        <p:blipFill>
          <a:blip r:embed="rId5" cstate="print">
            <a:extLst>
              <a:ext uri="{28A0092B-C50C-407E-A947-70E740481C1C}">
                <a14:useLocalDpi xmlns:a14="http://schemas.microsoft.com/office/drawing/2010/main" val="0"/>
              </a:ext>
            </a:extLst>
          </a:blip>
          <a:stretch>
            <a:fillRect/>
          </a:stretch>
        </p:blipFill>
        <p:spPr bwMode="auto">
          <a:xfrm>
            <a:off x="6188443" y="1556792"/>
            <a:ext cx="2524745" cy="1893559"/>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7" name="Picture 20"/>
          <p:cNvPicPr/>
          <p:nvPr/>
        </p:nvPicPr>
        <p:blipFill>
          <a:blip r:embed="rId6" cstate="print">
            <a:extLst>
              <a:ext uri="{28A0092B-C50C-407E-A947-70E740481C1C}">
                <a14:useLocalDpi xmlns:a14="http://schemas.microsoft.com/office/drawing/2010/main" val="0"/>
              </a:ext>
            </a:extLst>
          </a:blip>
          <a:stretch>
            <a:fillRect/>
          </a:stretch>
        </p:blipFill>
        <p:spPr bwMode="auto">
          <a:xfrm>
            <a:off x="818456" y="1556792"/>
            <a:ext cx="2457400" cy="1893559"/>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pic>
        <p:nvPicPr>
          <p:cNvPr id="18" name="Picture 20"/>
          <p:cNvPicPr/>
          <p:nvPr/>
        </p:nvPicPr>
        <p:blipFill>
          <a:blip r:embed="rId7" cstate="print">
            <a:extLst>
              <a:ext uri="{28A0092B-C50C-407E-A947-70E740481C1C}">
                <a14:useLocalDpi xmlns:a14="http://schemas.microsoft.com/office/drawing/2010/main" val="0"/>
              </a:ext>
            </a:extLst>
          </a:blip>
          <a:stretch>
            <a:fillRect/>
          </a:stretch>
        </p:blipFill>
        <p:spPr bwMode="auto">
          <a:xfrm>
            <a:off x="3491881" y="3774597"/>
            <a:ext cx="2457400" cy="1922725"/>
          </a:xfrm>
          <a:prstGeom prst="roundRect">
            <a:avLst/>
          </a:prstGeom>
          <a:ln w="28575">
            <a:solidFill>
              <a:srgbClr val="003300"/>
            </a:solidFill>
            <a:prstDash val="solid"/>
          </a:ln>
          <a:effectLst>
            <a:glow rad="101600">
              <a:srgbClr val="003300">
                <a:alpha val="40000"/>
              </a:srgbClr>
            </a:glow>
          </a:effectLst>
          <a:scene3d>
            <a:camera prst="orthographicFront"/>
            <a:lightRig rig="threePt" dir="t"/>
          </a:scene3d>
          <a:sp3d>
            <a:bevelT w="165100" prst="coolSlant"/>
          </a:sp3d>
        </p:spPr>
      </p:pic>
      <p:sp>
        <p:nvSpPr>
          <p:cNvPr id="14" name="مستطيل مستدير الزوايا 13"/>
          <p:cNvSpPr/>
          <p:nvPr/>
        </p:nvSpPr>
        <p:spPr>
          <a:xfrm>
            <a:off x="3371007" y="683866"/>
            <a:ext cx="3172347" cy="548680"/>
          </a:xfrm>
          <a:prstGeom prst="roundRect">
            <a:avLst/>
          </a:prstGeom>
          <a:gradFill flip="none" rotWithShape="1">
            <a:gsLst>
              <a:gs pos="27000">
                <a:srgbClr val="C3986D">
                  <a:tint val="75000"/>
                  <a:shade val="85000"/>
                  <a:satMod val="230000"/>
                </a:srgbClr>
              </a:gs>
              <a:gs pos="25000">
                <a:srgbClr val="C3986D">
                  <a:tint val="90000"/>
                  <a:shade val="70000"/>
                  <a:satMod val="220000"/>
                </a:srgbClr>
              </a:gs>
              <a:gs pos="50000">
                <a:srgbClr val="C3986D">
                  <a:tint val="90000"/>
                  <a:shade val="58000"/>
                  <a:satMod val="225000"/>
                </a:srgbClr>
              </a:gs>
              <a:gs pos="57000">
                <a:srgbClr val="C3986D">
                  <a:tint val="90000"/>
                  <a:shade val="58000"/>
                  <a:satMod val="225000"/>
                </a:srgbClr>
              </a:gs>
              <a:gs pos="80000">
                <a:srgbClr val="C3986D">
                  <a:tint val="90000"/>
                  <a:shade val="69000"/>
                  <a:satMod val="220000"/>
                </a:srgbClr>
              </a:gs>
              <a:gs pos="76000">
                <a:srgbClr val="C3986D">
                  <a:tint val="77000"/>
                  <a:shade val="80000"/>
                  <a:satMod val="230000"/>
                </a:srgbClr>
              </a:gs>
            </a:gsLst>
            <a:lin ang="8100000" scaled="1"/>
            <a:tileRect/>
          </a:gradFill>
          <a:ln w="10000" cap="flat" cmpd="sng" algn="ctr">
            <a:solidFill>
              <a:srgbClr val="C3986D"/>
            </a:solidFill>
            <a:prstDash val="solid"/>
          </a:ln>
          <a:effectLst>
            <a:glow rad="101600">
              <a:srgbClr val="336600">
                <a:alpha val="40000"/>
              </a:srgbClr>
            </a:glow>
            <a:outerShdw blurRad="50800" dist="43000" dir="5400000" rotWithShape="0">
              <a:srgbClr val="000000">
                <a:alpha val="40000"/>
              </a:srgbClr>
            </a:outerShdw>
          </a:effectLst>
          <a:scene3d>
            <a:camera prst="orthographicFront">
              <a:rot lat="0" lon="0" rev="0"/>
            </a:camera>
            <a:lightRig rig="threePt" dir="tl">
              <a:rot lat="0" lon="0" rev="0"/>
            </a:lightRig>
          </a:scene3d>
          <a:sp3d prstMaterial="metal">
            <a:bevelT w="10000" h="10000"/>
          </a:sp3d>
        </p:spPr>
        <p:txBody>
          <a:bodyPr rtlCol="1" anchor="ctr">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2400" b="1" i="0" u="none" strike="noStrike" kern="0" cap="none" spc="50" normalizeH="0" baseline="0" noProof="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صور من الأنشطة</a:t>
            </a:r>
            <a:r>
              <a:rPr kumimoji="0" lang="ar-SA" sz="2400" b="1" i="0" u="none" strike="noStrike" kern="0" cap="none" spc="50" normalizeH="0" noProof="0" dirty="0" smtClean="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Times New Roman"/>
                <a:cs typeface="Simplified Arabic" pitchFamily="18" charset="-78"/>
              </a:rPr>
              <a:t> والبرامج</a:t>
            </a:r>
            <a:endParaRPr kumimoji="0" lang="ar-SA" sz="2400" b="1" i="0" u="none" strike="noStrike" kern="0" cap="none" spc="50" normalizeH="0" baseline="0" noProof="0" dirty="0">
              <a:ln w="11430">
                <a:solidFill>
                  <a:srgbClr val="003300"/>
                </a:solidFill>
              </a:ln>
              <a:solidFill>
                <a:srgbClr val="003300"/>
              </a:solidFill>
              <a:effectLst>
                <a:glow rad="101600">
                  <a:srgbClr val="FFFF66">
                    <a:alpha val="60000"/>
                  </a:srgbClr>
                </a:glow>
                <a:outerShdw blurRad="76200" dist="50800" dir="5400000" algn="tl" rotWithShape="0">
                  <a:srgbClr val="000000">
                    <a:alpha val="65000"/>
                  </a:srgbClr>
                </a:outerShdw>
              </a:effectLst>
              <a:uLnTx/>
              <a:uFillTx/>
              <a:latin typeface="Simplified Arabic" pitchFamily="18" charset="-78"/>
              <a:ea typeface="+mn-ea"/>
              <a:cs typeface="Simplified Arabic" pitchFamily="18" charset="-78"/>
            </a:endParaRPr>
          </a:p>
        </p:txBody>
      </p:sp>
      <p:pic>
        <p:nvPicPr>
          <p:cNvPr id="10" name="Picture 2" descr="C:\Users\User\Desktop\الشعار مفرغ  copy.png">
            <a:extLst>
              <a:ext uri="{FF2B5EF4-FFF2-40B4-BE49-F238E27FC236}">
                <a16:creationId xmlns="" xmlns:a16="http://schemas.microsoft.com/office/drawing/2014/main" id="{873DA05B-4F51-AC24-54A8-A5C9B5544FCF}"/>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7668344" y="-22447"/>
            <a:ext cx="1475656" cy="1552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3750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theme/theme1.xml><?xml version="1.0" encoding="utf-8"?>
<a:theme xmlns:a="http://schemas.openxmlformats.org/drawingml/2006/main" name="ربطة">
  <a:themeElements>
    <a:clrScheme name="ربطة">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ربطة">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ربطة">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30870</TotalTime>
  <Words>2089</Words>
  <Application>Microsoft Office PowerPoint</Application>
  <PresentationFormat>عرض على الشاشة (3:4)‏</PresentationFormat>
  <Paragraphs>535</Paragraphs>
  <Slides>32</Slides>
  <Notes>6</Notes>
  <HiddenSlides>0</HiddenSlides>
  <MMClips>0</MMClips>
  <ScaleCrop>false</ScaleCrop>
  <HeadingPairs>
    <vt:vector size="6" baseType="variant">
      <vt:variant>
        <vt:lpstr>الخطوط المستخدمة</vt:lpstr>
      </vt:variant>
      <vt:variant>
        <vt:i4>14</vt:i4>
      </vt:variant>
      <vt:variant>
        <vt:lpstr>نسق</vt:lpstr>
      </vt:variant>
      <vt:variant>
        <vt:i4>1</vt:i4>
      </vt:variant>
      <vt:variant>
        <vt:lpstr>عناوين الشرائح</vt:lpstr>
      </vt:variant>
      <vt:variant>
        <vt:i4>32</vt:i4>
      </vt:variant>
    </vt:vector>
  </HeadingPairs>
  <TitlesOfParts>
    <vt:vector size="47" baseType="lpstr">
      <vt:lpstr>20</vt:lpstr>
      <vt:lpstr>Andalus</vt:lpstr>
      <vt:lpstr>Arial</vt:lpstr>
      <vt:lpstr>Calibri</vt:lpstr>
      <vt:lpstr>Century Gothic</vt:lpstr>
      <vt:lpstr>DecoType Naskh Extensions</vt:lpstr>
      <vt:lpstr>Franklin Gothic Book</vt:lpstr>
      <vt:lpstr>Lucida Sans Typewriter</vt:lpstr>
      <vt:lpstr>Simplified Arabic</vt:lpstr>
      <vt:lpstr>Tahoma</vt:lpstr>
      <vt:lpstr>Times New Roman</vt:lpstr>
      <vt:lpstr>Verdana</vt:lpstr>
      <vt:lpstr>Wingdings</vt:lpstr>
      <vt:lpstr>Wingdings 3</vt:lpstr>
      <vt:lpstr>ربطة</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IDRIS</dc:creator>
  <cp:lastModifiedBy>‏‏مستخدم Windows</cp:lastModifiedBy>
  <cp:revision>914</cp:revision>
  <cp:lastPrinted>2026-04-20T08:41:41Z</cp:lastPrinted>
  <dcterms:created xsi:type="dcterms:W3CDTF">2016-03-06T16:50:22Z</dcterms:created>
  <dcterms:modified xsi:type="dcterms:W3CDTF">2026-04-20T14:33:34Z</dcterms:modified>
</cp:coreProperties>
</file>